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3" r:id="rId5"/>
  </p:sldMasterIdLst>
  <p:notesMasterIdLst>
    <p:notesMasterId r:id="rId8"/>
  </p:notesMasterIdLst>
  <p:handoutMasterIdLst>
    <p:handoutMasterId r:id="rId9"/>
  </p:handoutMasterIdLst>
  <p:sldIdLst>
    <p:sldId id="281" r:id="rId6"/>
    <p:sldId id="27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88D861-D7CF-03A3-E24C-CDFA0652FCD2}" name="Yi-Chin Toh" initials="YT" userId="S::toh6@qut.edu.au::9dff1456-117a-4f30-b238-0231f41c83c6" providerId="AD"/>
  <p188:author id="{DB178A74-9551-8F95-14CA-975D489BB3C9}" name="Anja Ali-Haapala" initials="AA" userId="S::alihaaas@qut.edu.au::2efb908d-0f0c-4865-9812-4734716164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372"/>
    <a:srgbClr val="03255B"/>
    <a:srgbClr val="0C488E"/>
    <a:srgbClr val="093779"/>
    <a:srgbClr val="00061A"/>
    <a:srgbClr val="062B63"/>
    <a:srgbClr val="00285F"/>
    <a:srgbClr val="000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92" autoAdjust="0"/>
    <p:restoredTop sz="96234"/>
  </p:normalViewPr>
  <p:slideViewPr>
    <p:cSldViewPr snapToGrid="0" showGuides="1">
      <p:cViewPr varScale="1">
        <p:scale>
          <a:sx n="106" d="100"/>
          <a:sy n="106" d="100"/>
        </p:scale>
        <p:origin x="1260" y="114"/>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3E049B-39F8-44D4-9B8F-42AD3D16F7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3BBCFE28-325F-4C3C-8F0D-A0AE517A97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71F9AD-7D37-4888-8B9B-781FD21B16BF}" type="datetimeFigureOut">
              <a:rPr lang="en-AU" smtClean="0"/>
              <a:t>12/02/2025</a:t>
            </a:fld>
            <a:endParaRPr lang="en-AU"/>
          </a:p>
        </p:txBody>
      </p:sp>
      <p:sp>
        <p:nvSpPr>
          <p:cNvPr id="4" name="Footer Placeholder 3">
            <a:extLst>
              <a:ext uri="{FF2B5EF4-FFF2-40B4-BE49-F238E27FC236}">
                <a16:creationId xmlns:a16="http://schemas.microsoft.com/office/drawing/2014/main" id="{4C8CE3B7-0672-4B57-9D30-D10D7E5C51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CCBF396D-B88A-41A2-AA38-FD006DE099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AFDE8F-C651-4379-A3B3-52F461E28252}" type="slidenum">
              <a:rPr lang="en-AU" smtClean="0"/>
              <a:t>‹#›</a:t>
            </a:fld>
            <a:endParaRPr lang="en-AU"/>
          </a:p>
        </p:txBody>
      </p:sp>
    </p:spTree>
    <p:extLst>
      <p:ext uri="{BB962C8B-B14F-4D97-AF65-F5344CB8AC3E}">
        <p14:creationId xmlns:p14="http://schemas.microsoft.com/office/powerpoint/2010/main" val="1343053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9A025-9A62-48B8-80D3-02C5887C5AA6}" type="datetimeFigureOut">
              <a:rPr lang="en-AU" smtClean="0"/>
              <a:t>12/02/2025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ED44F-8DE0-4245-B02B-CC95FDAC3EA9}" type="slidenum">
              <a:rPr lang="en-AU" smtClean="0"/>
              <a:t>‹#›</a:t>
            </a:fld>
            <a:endParaRPr lang="en-AU"/>
          </a:p>
        </p:txBody>
      </p:sp>
    </p:spTree>
    <p:extLst>
      <p:ext uri="{BB962C8B-B14F-4D97-AF65-F5344CB8AC3E}">
        <p14:creationId xmlns:p14="http://schemas.microsoft.com/office/powerpoint/2010/main" val="1055935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2</a:t>
            </a:fld>
            <a:endParaRPr lang="en-AU"/>
          </a:p>
        </p:txBody>
      </p:sp>
    </p:spTree>
    <p:extLst>
      <p:ext uri="{BB962C8B-B14F-4D97-AF65-F5344CB8AC3E}">
        <p14:creationId xmlns:p14="http://schemas.microsoft.com/office/powerpoint/2010/main" val="2061597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E63BC3E-8BC0-9941-844D-C5B29BBD726A}"/>
              </a:ext>
              <a:ext uri="{C183D7F6-B498-43B3-948B-1728B52AA6E4}">
                <adec:decorative xmlns:adec="http://schemas.microsoft.com/office/drawing/2017/decorative" val="1"/>
              </a:ext>
            </a:extLst>
          </p:cNvPr>
          <p:cNvSpPr/>
          <p:nvPr userDrawn="1"/>
        </p:nvSpPr>
        <p:spPr>
          <a:xfrm>
            <a:off x="0" y="0"/>
            <a:ext cx="12224569" cy="6858000"/>
          </a:xfrm>
          <a:prstGeom prst="rect">
            <a:avLst/>
          </a:prstGeom>
          <a:gradFill flip="none" rotWithShape="1">
            <a:gsLst>
              <a:gs pos="0">
                <a:srgbClr val="0C488E"/>
              </a:gs>
              <a:gs pos="83000">
                <a:srgbClr val="00061A"/>
              </a:gs>
              <a:gs pos="0">
                <a:srgbClr val="0F4372"/>
              </a:gs>
              <a:gs pos="34000">
                <a:srgbClr val="0F437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Text Placeholder 7">
            <a:extLst>
              <a:ext uri="{FF2B5EF4-FFF2-40B4-BE49-F238E27FC236}">
                <a16:creationId xmlns:a16="http://schemas.microsoft.com/office/drawing/2014/main" id="{7EDA747F-1CB7-F54E-B0A8-CA3CBC597EA1}"/>
              </a:ext>
              <a:ext uri="{C183D7F6-B498-43B3-948B-1728B52AA6E4}">
                <adec:decorative xmlns:adec="http://schemas.microsoft.com/office/drawing/2017/decorative" val="1"/>
              </a:ext>
            </a:extLst>
          </p:cNvPr>
          <p:cNvSpPr>
            <a:spLocks noGrp="1"/>
          </p:cNvSpPr>
          <p:nvPr>
            <p:ph type="body" sz="quarter" idx="10" hasCustomPrompt="1"/>
          </p:nvPr>
        </p:nvSpPr>
        <p:spPr>
          <a:xfrm>
            <a:off x="3929063" y="4833526"/>
            <a:ext cx="7380287" cy="933450"/>
          </a:xfrm>
          <a:prstGeom prst="rect">
            <a:avLst/>
          </a:prstGeom>
        </p:spPr>
        <p:txBody>
          <a:bodyPr/>
          <a:lstStyle>
            <a:lvl1pPr algn="r">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20" name="Subtitle 2">
            <a:extLst>
              <a:ext uri="{FF2B5EF4-FFF2-40B4-BE49-F238E27FC236}">
                <a16:creationId xmlns:a16="http://schemas.microsoft.com/office/drawing/2014/main" id="{935F116C-88D5-0D49-809F-8FE443A5E7CD}"/>
              </a:ext>
              <a:ext uri="{C183D7F6-B498-43B3-948B-1728B52AA6E4}">
                <adec:decorative xmlns:adec="http://schemas.microsoft.com/office/drawing/2017/decorative" val="1"/>
              </a:ext>
            </a:extLst>
          </p:cNvPr>
          <p:cNvSpPr>
            <a:spLocks noGrp="1"/>
          </p:cNvSpPr>
          <p:nvPr>
            <p:ph type="subTitle" idx="1" hasCustomPrompt="1"/>
          </p:nvPr>
        </p:nvSpPr>
        <p:spPr>
          <a:xfrm>
            <a:off x="3929063" y="4468172"/>
            <a:ext cx="7380370" cy="392650"/>
          </a:xfrm>
          <a:prstGeom prst="rect">
            <a:avLst/>
          </a:prstGeom>
        </p:spPr>
        <p:txBody>
          <a:bodyPr>
            <a:normAutofit/>
          </a:bodyPr>
          <a:lstStyle>
            <a:lvl1pPr marL="0" indent="0" algn="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21" name="Title 1">
            <a:extLst>
              <a:ext uri="{FF2B5EF4-FFF2-40B4-BE49-F238E27FC236}">
                <a16:creationId xmlns:a16="http://schemas.microsoft.com/office/drawing/2014/main" id="{CF636E63-7117-5041-893C-E7302B4C58AC}"/>
              </a:ext>
              <a:ext uri="{C183D7F6-B498-43B3-948B-1728B52AA6E4}">
                <adec:decorative xmlns:adec="http://schemas.microsoft.com/office/drawing/2017/decorative" val="1"/>
              </a:ext>
            </a:extLst>
          </p:cNvPr>
          <p:cNvSpPr>
            <a:spLocks noGrp="1"/>
          </p:cNvSpPr>
          <p:nvPr>
            <p:ph type="ctrTitle" hasCustomPrompt="1"/>
          </p:nvPr>
        </p:nvSpPr>
        <p:spPr>
          <a:xfrm>
            <a:off x="3929063" y="2481443"/>
            <a:ext cx="7380370" cy="1904842"/>
          </a:xfrm>
          <a:prstGeom prst="rect">
            <a:avLst/>
          </a:prstGeom>
        </p:spPr>
        <p:txBody>
          <a:bodyPr anchor="ctr">
            <a:normAutofit/>
          </a:bodyPr>
          <a:lstStyle>
            <a:lvl1pPr algn="r">
              <a:defRPr sz="5400" b="1">
                <a:solidFill>
                  <a:schemeClr val="bg1"/>
                </a:solidFill>
              </a:defRPr>
            </a:lvl1pPr>
          </a:lstStyle>
          <a:p>
            <a:r>
              <a:rPr lang="en-US" dirty="0"/>
              <a:t>Click to edit: Presentation Title</a:t>
            </a:r>
            <a:endParaRPr lang="en-AU" dirty="0"/>
          </a:p>
        </p:txBody>
      </p:sp>
      <p:pic>
        <p:nvPicPr>
          <p:cNvPr id="22" name="Picture 21" descr="Logo - Queensland University of Technology">
            <a:extLst>
              <a:ext uri="{FF2B5EF4-FFF2-40B4-BE49-F238E27FC236}">
                <a16:creationId xmlns:a16="http://schemas.microsoft.com/office/drawing/2014/main" id="{DA91A798-491D-074B-8E2D-C132539F5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943" y="503285"/>
            <a:ext cx="1655763" cy="1655763"/>
          </a:xfrm>
          <a:prstGeom prst="rect">
            <a:avLst/>
          </a:prstGeom>
        </p:spPr>
      </p:pic>
    </p:spTree>
    <p:extLst>
      <p:ext uri="{BB962C8B-B14F-4D97-AF65-F5344CB8AC3E}">
        <p14:creationId xmlns:p14="http://schemas.microsoft.com/office/powerpoint/2010/main" val="331613232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p>
            <a:r>
              <a:rPr lang="en-US"/>
              <a:t>Click to edit Master title style</a:t>
            </a:r>
            <a:endParaRPr lang="en-AU" dirty="0"/>
          </a:p>
        </p:txBody>
      </p:sp>
    </p:spTree>
    <p:extLst>
      <p:ext uri="{BB962C8B-B14F-4D97-AF65-F5344CB8AC3E}">
        <p14:creationId xmlns:p14="http://schemas.microsoft.com/office/powerpoint/2010/main" val="5058481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4_Two column slide">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BCED1A86-7C00-4B5E-BF2D-030A391AC223}"/>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4" name="Content Placeholder 3">
            <a:extLst>
              <a:ext uri="{FF2B5EF4-FFF2-40B4-BE49-F238E27FC236}">
                <a16:creationId xmlns:a16="http://schemas.microsoft.com/office/drawing/2014/main" id="{CFDA814E-6A9F-478A-8061-C5740CBC088C}"/>
              </a:ext>
              <a:ext uri="{C183D7F6-B498-43B3-948B-1728B52AA6E4}">
                <adec:decorative xmlns:adec="http://schemas.microsoft.com/office/drawing/2017/decorative" val="1"/>
              </a:ext>
            </a:extLst>
          </p:cNvPr>
          <p:cNvSpPr>
            <a:spLocks noGrp="1"/>
          </p:cNvSpPr>
          <p:nvPr>
            <p:ph sz="half" idx="2"/>
          </p:nvPr>
        </p:nvSpPr>
        <p:spPr>
          <a:xfrm>
            <a:off x="6189537" y="1800000"/>
            <a:ext cx="5510463" cy="3960000"/>
          </a:xfrm>
          <a:prstGeom prst="rect">
            <a:avLst/>
          </a:prstGeom>
        </p:spPr>
        <p:txBody>
          <a:bodyPr>
            <a:normAutofit/>
          </a:bodyPr>
          <a:lstStyle>
            <a:lvl1pPr>
              <a:defRPr sz="2000" baseline="0">
                <a:solidFill>
                  <a:srgbClr val="000619"/>
                </a:solidFill>
              </a:defRPr>
            </a:lvl1pPr>
            <a:lvl2pPr>
              <a:defRPr sz="2000" baseline="0">
                <a:solidFill>
                  <a:srgbClr val="000619"/>
                </a:solidFill>
              </a:defRPr>
            </a:lvl2pPr>
            <a:lvl3pPr>
              <a:defRPr sz="2000" baseline="0">
                <a:solidFill>
                  <a:srgbClr val="000619"/>
                </a:solidFill>
              </a:defRPr>
            </a:lvl3pPr>
            <a:lvl4pPr>
              <a:defRPr sz="2000" baseline="0">
                <a:solidFill>
                  <a:srgbClr val="000619"/>
                </a:solidFill>
              </a:defRPr>
            </a:lvl4pPr>
            <a:lvl5pPr>
              <a:defRPr sz="2000" baseline="0">
                <a:solidFill>
                  <a:srgbClr val="0006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Content Placeholder 2">
            <a:extLst>
              <a:ext uri="{FF2B5EF4-FFF2-40B4-BE49-F238E27FC236}">
                <a16:creationId xmlns:a16="http://schemas.microsoft.com/office/drawing/2014/main" id="{AE3B8D85-19EE-40D8-B0FC-72738D139668}"/>
              </a:ext>
              <a:ext uri="{C183D7F6-B498-43B3-948B-1728B52AA6E4}">
                <adec:decorative xmlns:adec="http://schemas.microsoft.com/office/drawing/2017/decorative" val="1"/>
              </a:ext>
            </a:extLst>
          </p:cNvPr>
          <p:cNvSpPr>
            <a:spLocks noGrp="1"/>
          </p:cNvSpPr>
          <p:nvPr>
            <p:ph sz="half" idx="1"/>
          </p:nvPr>
        </p:nvSpPr>
        <p:spPr>
          <a:xfrm>
            <a:off x="468000" y="1800000"/>
            <a:ext cx="5430253" cy="3960000"/>
          </a:xfrm>
          <a:prstGeom prst="rect">
            <a:avLst/>
          </a:prstGeom>
        </p:spPr>
        <p:txBody>
          <a:bodyPr>
            <a:normAutofit/>
          </a:bodyPr>
          <a:lstStyle>
            <a:lvl1pPr>
              <a:defRPr sz="2000" baseline="0">
                <a:solidFill>
                  <a:srgbClr val="1C1C1C"/>
                </a:solidFill>
              </a:defRPr>
            </a:lvl1pPr>
            <a:lvl2pPr>
              <a:defRPr sz="2000" baseline="0">
                <a:solidFill>
                  <a:srgbClr val="1C1C1C"/>
                </a:solidFill>
              </a:defRPr>
            </a:lvl2pPr>
            <a:lvl3pPr>
              <a:defRPr sz="2000" baseline="0">
                <a:solidFill>
                  <a:srgbClr val="1C1C1C"/>
                </a:solidFill>
              </a:defRPr>
            </a:lvl3pPr>
            <a:lvl4pPr>
              <a:defRPr sz="2000" baseline="0">
                <a:solidFill>
                  <a:srgbClr val="1C1C1C"/>
                </a:solidFill>
              </a:defRPr>
            </a:lvl4pPr>
            <a:lvl5pPr>
              <a:defRPr sz="2000" baseline="0">
                <a:solidFill>
                  <a:srgbClr val="1C1C1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3D32BEA0-D192-4426-8039-EC77442576C8}"/>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p>
            <a:r>
              <a:rPr lang="en-US"/>
              <a:t>Click to edit Master title style</a:t>
            </a:r>
            <a:endParaRPr lang="en-AU" dirty="0"/>
          </a:p>
        </p:txBody>
      </p:sp>
    </p:spTree>
    <p:extLst>
      <p:ext uri="{BB962C8B-B14F-4D97-AF65-F5344CB8AC3E}">
        <p14:creationId xmlns:p14="http://schemas.microsoft.com/office/powerpoint/2010/main" val="3990707427"/>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5_Dark blue highlight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B8D0A3-3636-4D52-A40A-89EB4432DC2C}"/>
              </a:ext>
              <a:ext uri="{C183D7F6-B498-43B3-948B-1728B52AA6E4}">
                <adec:decorative xmlns:adec="http://schemas.microsoft.com/office/drawing/2017/decorative" val="1"/>
              </a:ext>
            </a:extLst>
          </p:cNvPr>
          <p:cNvSpPr/>
          <p:nvPr userDrawn="1"/>
        </p:nvSpPr>
        <p:spPr>
          <a:xfrm>
            <a:off x="0" y="0"/>
            <a:ext cx="12192000" cy="6075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3" name="Content Placeholder 2">
            <a:extLst>
              <a:ext uri="{FF2B5EF4-FFF2-40B4-BE49-F238E27FC236}">
                <a16:creationId xmlns:a16="http://schemas.microsoft.com/office/drawing/2014/main" id="{FA20A0EA-FE24-441E-B009-2BD5DB9A903A}"/>
              </a:ext>
              <a:ext uri="{C183D7F6-B498-43B3-948B-1728B52AA6E4}">
                <adec:decorative xmlns:adec="http://schemas.microsoft.com/office/drawing/2017/decorative" val="1"/>
              </a:ext>
            </a:extLst>
          </p:cNvPr>
          <p:cNvSpPr>
            <a:spLocks noGrp="1"/>
          </p:cNvSpPr>
          <p:nvPr>
            <p:ph idx="1" hasCustomPrompt="1"/>
          </p:nvPr>
        </p:nvSpPr>
        <p:spPr>
          <a:xfrm>
            <a:off x="468000" y="1800000"/>
            <a:ext cx="11232000" cy="3960000"/>
          </a:xfrm>
          <a:prstGeom prst="rect">
            <a:avLst/>
          </a:prstGeom>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34297478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6_bright blue high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B8D0A3-3636-4D52-A40A-89EB4432DC2C}"/>
              </a:ext>
              <a:ext uri="{C183D7F6-B498-43B3-948B-1728B52AA6E4}">
                <adec:decorative xmlns:adec="http://schemas.microsoft.com/office/drawing/2017/decorative" val="1"/>
              </a:ext>
            </a:extLst>
          </p:cNvPr>
          <p:cNvSpPr/>
          <p:nvPr userDrawn="1"/>
        </p:nvSpPr>
        <p:spPr>
          <a:xfrm>
            <a:off x="0" y="0"/>
            <a:ext cx="12192000" cy="6075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3" name="Content Placeholder 2">
            <a:extLst>
              <a:ext uri="{FF2B5EF4-FFF2-40B4-BE49-F238E27FC236}">
                <a16:creationId xmlns:a16="http://schemas.microsoft.com/office/drawing/2014/main" id="{FA20A0EA-FE24-441E-B009-2BD5DB9A903A}"/>
              </a:ext>
              <a:ext uri="{C183D7F6-B498-43B3-948B-1728B52AA6E4}">
                <adec:decorative xmlns:adec="http://schemas.microsoft.com/office/drawing/2017/decorative" val="1"/>
              </a:ext>
            </a:extLst>
          </p:cNvPr>
          <p:cNvSpPr>
            <a:spLocks noGrp="1"/>
          </p:cNvSpPr>
          <p:nvPr>
            <p:ph idx="1" hasCustomPrompt="1"/>
          </p:nvPr>
        </p:nvSpPr>
        <p:spPr>
          <a:xfrm>
            <a:off x="468000" y="1800000"/>
            <a:ext cx="11232000" cy="3960000"/>
          </a:xfrm>
          <a:prstGeom prst="rect">
            <a:avLst/>
          </a:prstGeom>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lvl1pPr>
              <a:defRPr>
                <a:solidFill>
                  <a:schemeClr val="tx2"/>
                </a:solidFill>
              </a:defRPr>
            </a:lvl1pPr>
          </a:lstStyle>
          <a:p>
            <a:r>
              <a:rPr lang="en-US"/>
              <a:t>Click to edit Master title style</a:t>
            </a:r>
            <a:endParaRPr lang="en-AU" dirty="0"/>
          </a:p>
        </p:txBody>
      </p:sp>
    </p:spTree>
    <p:extLst>
      <p:ext uri="{BB962C8B-B14F-4D97-AF65-F5344CB8AC3E}">
        <p14:creationId xmlns:p14="http://schemas.microsoft.com/office/powerpoint/2010/main" val="3016836911"/>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blank ">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00BC167D-F647-4BE2-BBA9-8ADE0451500E}"/>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Tree>
    <p:extLst>
      <p:ext uri="{BB962C8B-B14F-4D97-AF65-F5344CB8AC3E}">
        <p14:creationId xmlns:p14="http://schemas.microsoft.com/office/powerpoint/2010/main" val="1158394569"/>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hapter Page_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a:prstGeom prst="rect">
            <a:avLst/>
          </a:prstGeo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chapter description here</a:t>
            </a:r>
            <a:endParaRPr lang="en-US"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a:prstGeom prst="rect">
            <a:avLst/>
          </a:prstGeom>
        </p:spPr>
        <p:txBody>
          <a:bodyPr anchor="ctr">
            <a:normAutofit/>
          </a:bodyPr>
          <a:lstStyle>
            <a:lvl1pPr algn="l">
              <a:defRPr sz="5400" b="1">
                <a:solidFill>
                  <a:schemeClr val="tx2"/>
                </a:solidFill>
              </a:defRPr>
            </a:lvl1pPr>
          </a:lstStyle>
          <a:p>
            <a:r>
              <a:rPr lang="en-US" dirty="0"/>
              <a:t>Click to edit: Chapter Title</a:t>
            </a:r>
            <a:endParaRPr lang="en-AU" dirty="0"/>
          </a:p>
        </p:txBody>
      </p:sp>
    </p:spTree>
    <p:extLst>
      <p:ext uri="{BB962C8B-B14F-4D97-AF65-F5344CB8AC3E}">
        <p14:creationId xmlns:p14="http://schemas.microsoft.com/office/powerpoint/2010/main" val="335711390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hapter Page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a:prstGeom prst="rect">
            <a:avLst/>
          </a:prstGeo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chapter description here</a:t>
            </a:r>
            <a:endParaRPr lang="en-US"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a:prstGeom prst="rect">
            <a:avLst/>
          </a:prstGeom>
        </p:spPr>
        <p:txBody>
          <a:bodyPr anchor="ctr">
            <a:normAutofit/>
          </a:bodyPr>
          <a:lstStyle>
            <a:lvl1pPr algn="l">
              <a:defRPr sz="5400" b="1">
                <a:solidFill>
                  <a:schemeClr val="bg1"/>
                </a:solidFill>
              </a:defRPr>
            </a:lvl1pPr>
          </a:lstStyle>
          <a:p>
            <a:r>
              <a:rPr lang="en-US" dirty="0"/>
              <a:t>Click to edit: Chapter Title</a:t>
            </a:r>
            <a:endParaRPr lang="en-AU" dirty="0"/>
          </a:p>
        </p:txBody>
      </p:sp>
    </p:spTree>
    <p:extLst>
      <p:ext uri="{BB962C8B-B14F-4D97-AF65-F5344CB8AC3E}">
        <p14:creationId xmlns:p14="http://schemas.microsoft.com/office/powerpoint/2010/main" val="1566651158"/>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hapter Page_C">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a:prstGeom prst="rect">
            <a:avLst/>
          </a:prstGeo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chapter description here</a:t>
            </a:r>
            <a:endParaRPr lang="en-US"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a:prstGeom prst="rect">
            <a:avLst/>
          </a:prstGeom>
        </p:spPr>
        <p:txBody>
          <a:bodyPr anchor="ctr">
            <a:normAutofit/>
          </a:bodyPr>
          <a:lstStyle>
            <a:lvl1pPr algn="l">
              <a:defRPr sz="5400" b="1">
                <a:solidFill>
                  <a:schemeClr val="tx2"/>
                </a:solidFill>
              </a:defRPr>
            </a:lvl1pPr>
          </a:lstStyle>
          <a:p>
            <a:r>
              <a:rPr lang="en-US" dirty="0"/>
              <a:t>Click to edit: Chapter Title</a:t>
            </a:r>
            <a:endParaRPr lang="en-AU" dirty="0"/>
          </a:p>
        </p:txBody>
      </p:sp>
    </p:spTree>
    <p:extLst>
      <p:ext uri="{BB962C8B-B14F-4D97-AF65-F5344CB8AC3E}">
        <p14:creationId xmlns:p14="http://schemas.microsoft.com/office/powerpoint/2010/main" val="223482554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19471"/>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1FDE-2497-E22B-0D80-428971803BD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C30BCFB-A8D5-06FC-97F8-D20DD66F03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FD8995-0164-8CAB-47E5-377022CB7D10}"/>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5" name="Footer Placeholder 4">
            <a:extLst>
              <a:ext uri="{FF2B5EF4-FFF2-40B4-BE49-F238E27FC236}">
                <a16:creationId xmlns:a16="http://schemas.microsoft.com/office/drawing/2014/main" id="{70EA9E88-7915-3736-16E8-1A804E2E7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AF671-7A17-2B44-E054-FF8A79302826}"/>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1092113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B">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2DCAA9-E406-47F1-A9BE-27E854E6BB57}"/>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flipV="1">
            <a:off x="0" y="234"/>
            <a:ext cx="12192000" cy="6857531"/>
          </a:xfrm>
          <a:prstGeom prst="rect">
            <a:avLst/>
          </a:prstGeom>
        </p:spPr>
      </p:pic>
      <p:sp>
        <p:nvSpPr>
          <p:cNvPr id="8" name="Text Placeholder 7">
            <a:extLst>
              <a:ext uri="{FF2B5EF4-FFF2-40B4-BE49-F238E27FC236}">
                <a16:creationId xmlns:a16="http://schemas.microsoft.com/office/drawing/2014/main" id="{74D90552-88DD-4DA4-992A-7250A7A902D8}"/>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a:prstGeom prst="rect">
            <a:avLst/>
          </a:prstGeo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14" name="Subtitle 2">
            <a:extLst>
              <a:ext uri="{FF2B5EF4-FFF2-40B4-BE49-F238E27FC236}">
                <a16:creationId xmlns:a16="http://schemas.microsoft.com/office/drawing/2014/main" id="{38852B28-BE93-4587-9CED-815C7F6AB19E}"/>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a:prstGeom prst="rect">
            <a:avLst/>
          </a:prstGeo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13" name="Title 1">
            <a:extLst>
              <a:ext uri="{FF2B5EF4-FFF2-40B4-BE49-F238E27FC236}">
                <a16:creationId xmlns:a16="http://schemas.microsoft.com/office/drawing/2014/main" id="{27AC9D05-6B8D-4C45-A52A-EF3F6CE3D462}"/>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a:prstGeom prst="rect">
            <a:avLst/>
          </a:prstGeom>
        </p:spPr>
        <p:txBody>
          <a:bodyPr anchor="ctr">
            <a:normAutofit/>
          </a:bodyPr>
          <a:lstStyle>
            <a:lvl1pPr algn="l">
              <a:defRPr sz="5400" b="1">
                <a:solidFill>
                  <a:schemeClr val="bg1"/>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716771798"/>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B0CB-4517-B033-6E87-0A66DE0BE9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8EB954F-FA72-2794-4CC8-99FF31E0A4C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5FA93F-E363-47D6-42A9-473B6B3567D2}"/>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5" name="Footer Placeholder 4">
            <a:extLst>
              <a:ext uri="{FF2B5EF4-FFF2-40B4-BE49-F238E27FC236}">
                <a16:creationId xmlns:a16="http://schemas.microsoft.com/office/drawing/2014/main" id="{FC1DB838-B665-8B47-D6C0-7C80C47E5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C441C-7207-5844-AAAA-8A9CE19B8E38}"/>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32918566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72E3-6751-441A-BC51-BFA93E58EF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3BA88C-4183-DA24-3E85-F6AEB22F1D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52373B0-D0AE-557B-EFB1-6B3586055DFE}"/>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5" name="Footer Placeholder 4">
            <a:extLst>
              <a:ext uri="{FF2B5EF4-FFF2-40B4-BE49-F238E27FC236}">
                <a16:creationId xmlns:a16="http://schemas.microsoft.com/office/drawing/2014/main" id="{7507FEB3-5EA7-1308-0839-D53D7113B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7CC12-A2C9-022B-A034-C0595E9718BA}"/>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1513795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42B48-C2C9-2D7C-6997-3C929EEC00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9E85F47-5F22-D3A1-2DD8-782AF9751CB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D288DA5-4664-5DCA-7F97-7212E4B9976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BC820F0-AF5E-F250-D8FD-3027AAEF4A98}"/>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6" name="Footer Placeholder 5">
            <a:extLst>
              <a:ext uri="{FF2B5EF4-FFF2-40B4-BE49-F238E27FC236}">
                <a16:creationId xmlns:a16="http://schemas.microsoft.com/office/drawing/2014/main" id="{7A9CE837-6159-EAB6-5CD7-740ADB34B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ED198E-9CD8-E7DD-1911-3E6AAAB3382F}"/>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2986571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F01C-11F2-610D-503F-2C6A00FFF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CAF5E5A-B31C-90BB-E283-C24553FC66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A303F76-9F01-8B4F-8958-06A6AB1CEA1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8CD7BC-7EBC-00B1-0E28-E97858B3CC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699BB32-9F30-7762-8DA4-D38456E8741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67AC2E5-ABBB-00D7-0D81-3D08BD823F3A}"/>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8" name="Footer Placeholder 7">
            <a:extLst>
              <a:ext uri="{FF2B5EF4-FFF2-40B4-BE49-F238E27FC236}">
                <a16:creationId xmlns:a16="http://schemas.microsoft.com/office/drawing/2014/main" id="{12B87DBF-3320-9895-0112-0E71F25742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97AD66-AA4B-967E-4EBC-031A797EA370}"/>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4238546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15F7-7415-AA56-B508-1238FE1B8FF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43976E1-3973-34BE-1164-2A2F761E23B0}"/>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4" name="Footer Placeholder 3">
            <a:extLst>
              <a:ext uri="{FF2B5EF4-FFF2-40B4-BE49-F238E27FC236}">
                <a16:creationId xmlns:a16="http://schemas.microsoft.com/office/drawing/2014/main" id="{29C0BF98-8B3C-660F-E94B-3AF924D3CE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279768-B209-622C-5AF2-004B5E2784FA}"/>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2423435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B438B1-59CC-4E82-0894-FC330079311C}"/>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3" name="Footer Placeholder 2">
            <a:extLst>
              <a:ext uri="{FF2B5EF4-FFF2-40B4-BE49-F238E27FC236}">
                <a16:creationId xmlns:a16="http://schemas.microsoft.com/office/drawing/2014/main" id="{C2C6D0EB-31AD-7905-3BA7-0D38360A0A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1CCCF2-D8F6-EE3C-6755-210AA4D40CEE}"/>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2929139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71A1-5647-97F1-D633-5FA25ABAD2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ED9C4BE-6E66-1861-DAB9-F14FE37D0B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6B78A44-AC9C-460A-D1CF-C4E84A3E8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D4FB2AC-11E2-052F-350A-E19F08ADCF4E}"/>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6" name="Footer Placeholder 5">
            <a:extLst>
              <a:ext uri="{FF2B5EF4-FFF2-40B4-BE49-F238E27FC236}">
                <a16:creationId xmlns:a16="http://schemas.microsoft.com/office/drawing/2014/main" id="{BD073E04-20E2-E4D9-CB71-C496DCE37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4BFF6-7DA9-521C-34EA-BE7B443E9F09}"/>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169902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85D1-8167-4833-9C2D-C2160B8226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9EEF16E-D909-2292-3892-E1B34C3946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398644-A001-54AE-AF97-E7F57FE91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71FACF-AB12-BF14-B0D1-92C524084C1B}"/>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6" name="Footer Placeholder 5">
            <a:extLst>
              <a:ext uri="{FF2B5EF4-FFF2-40B4-BE49-F238E27FC236}">
                <a16:creationId xmlns:a16="http://schemas.microsoft.com/office/drawing/2014/main" id="{FD0BA9C1-4414-82B9-F080-6DACB224E1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FD8265-CA65-880E-2C70-AD3A96A193D1}"/>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12533152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CA7D-9777-6627-799F-7FD3609683C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C60BC41-5AB1-B7EE-81A5-F9E90E827F3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A1FA8E3-E4E2-9C82-FAA9-B3E9904CD310}"/>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5" name="Footer Placeholder 4">
            <a:extLst>
              <a:ext uri="{FF2B5EF4-FFF2-40B4-BE49-F238E27FC236}">
                <a16:creationId xmlns:a16="http://schemas.microsoft.com/office/drawing/2014/main" id="{5EAD3652-5157-96E8-20F5-0BC3E0D07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5AD62-0F5F-83B3-072C-8B37C348DAEC}"/>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2863375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47CC4A-1020-2DC2-8DC7-F5C479EF81D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33253C6-42BD-0EF2-378F-D2BC5E10CFF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792F5D-503D-C511-C43A-803C6E92A69D}"/>
              </a:ext>
            </a:extLst>
          </p:cNvPr>
          <p:cNvSpPr>
            <a:spLocks noGrp="1"/>
          </p:cNvSpPr>
          <p:nvPr>
            <p:ph type="dt" sz="half" idx="10"/>
          </p:nvPr>
        </p:nvSpPr>
        <p:spPr/>
        <p:txBody>
          <a:bodyPr/>
          <a:lstStyle/>
          <a:p>
            <a:fld id="{8EC9D317-D816-0C41-BF63-4CCE20435889}" type="datetimeFigureOut">
              <a:rPr lang="en-US" smtClean="0"/>
              <a:t>2/12/2025</a:t>
            </a:fld>
            <a:endParaRPr lang="en-US"/>
          </a:p>
        </p:txBody>
      </p:sp>
      <p:sp>
        <p:nvSpPr>
          <p:cNvPr id="5" name="Footer Placeholder 4">
            <a:extLst>
              <a:ext uri="{FF2B5EF4-FFF2-40B4-BE49-F238E27FC236}">
                <a16:creationId xmlns:a16="http://schemas.microsoft.com/office/drawing/2014/main" id="{C59EA873-7873-5B48-14A6-DEAEA2FF2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A6AAB-F519-6DB7-169E-99B7F819701C}"/>
              </a:ext>
            </a:extLst>
          </p:cNvPr>
          <p:cNvSpPr>
            <a:spLocks noGrp="1"/>
          </p:cNvSpPr>
          <p:nvPr>
            <p:ph type="sldNum" sz="quarter" idx="12"/>
          </p:nvPr>
        </p:nvSpPr>
        <p:spPr/>
        <p:txBody>
          <a:bodyPr/>
          <a:lstStyle/>
          <a:p>
            <a:fld id="{8FBA4C1E-3E72-B047-AC0B-FCAE27D54E20}" type="slidenum">
              <a:rPr lang="en-US" smtClean="0"/>
              <a:t>‹#›</a:t>
            </a:fld>
            <a:endParaRPr lang="en-US"/>
          </a:p>
        </p:txBody>
      </p:sp>
    </p:spTree>
    <p:extLst>
      <p:ext uri="{BB962C8B-B14F-4D97-AF65-F5344CB8AC3E}">
        <p14:creationId xmlns:p14="http://schemas.microsoft.com/office/powerpoint/2010/main" val="1063299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12886-D20F-4F2C-87BD-AA30C135A362}"/>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Text Placeholder 7">
            <a:extLst>
              <a:ext uri="{FF2B5EF4-FFF2-40B4-BE49-F238E27FC236}">
                <a16:creationId xmlns:a16="http://schemas.microsoft.com/office/drawing/2014/main" id="{7F05BDEE-5B2B-40DE-9598-EC6DAA4C8079}"/>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a:prstGeom prst="rect">
            <a:avLst/>
          </a:prstGeo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76E70064-B817-42D9-83A5-81B9B37631A9}"/>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a:prstGeom prst="rect">
            <a:avLst/>
          </a:prstGeo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D427DC83-3791-4348-8D31-9DC78A111BB3}"/>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a:prstGeom prst="rect">
            <a:avLst/>
          </a:prstGeom>
        </p:spPr>
        <p:txBody>
          <a:bodyPr anchor="ctr">
            <a:normAutofit/>
          </a:bodyPr>
          <a:lstStyle>
            <a:lvl1pPr algn="l">
              <a:defRPr sz="5400" b="1">
                <a:solidFill>
                  <a:schemeClr val="bg1"/>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28956881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7EB0A-FD63-4491-8E9A-A41B15A13E4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7635" t="10269" r="2641" b="6"/>
          <a:stretch/>
        </p:blipFill>
        <p:spPr>
          <a:xfrm>
            <a:off x="-1" y="1"/>
            <a:ext cx="12192001" cy="6858000"/>
          </a:xfrm>
          <a:prstGeom prst="rect">
            <a:avLst/>
          </a:prstGeom>
        </p:spPr>
      </p:pic>
      <p:sp>
        <p:nvSpPr>
          <p:cNvPr id="10" name="Text Placeholder 7">
            <a:extLst>
              <a:ext uri="{FF2B5EF4-FFF2-40B4-BE49-F238E27FC236}">
                <a16:creationId xmlns:a16="http://schemas.microsoft.com/office/drawing/2014/main" id="{141F6C71-6539-411D-B9F4-970D4FA64873}"/>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a:prstGeom prst="rect">
            <a:avLst/>
          </a:prstGeo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4F34A4F6-0043-4B71-B53D-168738877617}"/>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a:prstGeom prst="rect">
            <a:avLst/>
          </a:prstGeo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61B0F8D3-1A5D-4A55-95F5-BD6A49BF3899}"/>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a:prstGeom prst="rect">
            <a:avLst/>
          </a:prstGeom>
        </p:spPr>
        <p:txBody>
          <a:bodyPr anchor="ctr">
            <a:normAutofit/>
          </a:bodyPr>
          <a:lstStyle>
            <a:lvl1pPr algn="l">
              <a:defRPr sz="5400" b="1">
                <a:solidFill>
                  <a:schemeClr val="bg1"/>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65470105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E">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a:prstGeom prst="rect">
            <a:avLst/>
          </a:prstGeo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a:prstGeom prst="rect">
            <a:avLst/>
          </a:prstGeo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a:prstGeom prst="rect">
            <a:avLst/>
          </a:prstGeom>
        </p:spPr>
        <p:txBody>
          <a:bodyPr anchor="ctr">
            <a:normAutofit/>
          </a:bodyPr>
          <a:lstStyle>
            <a:lvl1pPr algn="l">
              <a:defRPr sz="5400" b="1">
                <a:solidFill>
                  <a:schemeClr val="tx2"/>
                </a:solidFill>
              </a:defRPr>
            </a:lvl1pPr>
          </a:lstStyle>
          <a:p>
            <a:r>
              <a:rPr lang="en-US" dirty="0"/>
              <a:t>Click to edit: Presentation Title</a:t>
            </a:r>
            <a:endParaRPr lang="en-AU" dirty="0"/>
          </a:p>
        </p:txBody>
      </p:sp>
    </p:spTree>
    <p:extLst>
      <p:ext uri="{BB962C8B-B14F-4D97-AF65-F5344CB8AC3E}">
        <p14:creationId xmlns:p14="http://schemas.microsoft.com/office/powerpoint/2010/main" val="854959397"/>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462F-27F3-B918-2697-4450388FAE21}"/>
              </a:ext>
            </a:extLst>
          </p:cNvPr>
          <p:cNvSpPr>
            <a:spLocks noGrp="1"/>
          </p:cNvSpPr>
          <p:nvPr>
            <p:ph type="title"/>
          </p:nvPr>
        </p:nvSpPr>
        <p:spPr>
          <a:xfrm>
            <a:off x="468000" y="360000"/>
            <a:ext cx="11232000" cy="1332000"/>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158480573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a:prstGeom prst="rect">
            <a:avLst/>
          </a:prstGeo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a:prstGeom prst="rect">
            <a:avLst/>
          </a:prstGeo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a:prstGeom prst="rect">
            <a:avLst/>
          </a:prstGeom>
        </p:spPr>
        <p:txBody>
          <a:bodyPr anchor="ctr">
            <a:normAutofit/>
          </a:bodyPr>
          <a:lstStyle>
            <a:lvl1pPr algn="l">
              <a:defRPr sz="5400" b="1">
                <a:solidFill>
                  <a:schemeClr val="tx2"/>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66469" y="503285"/>
            <a:ext cx="1655763" cy="1655763"/>
          </a:xfrm>
          <a:prstGeom prst="rect">
            <a:avLst/>
          </a:prstGeom>
        </p:spPr>
      </p:pic>
    </p:spTree>
    <p:extLst>
      <p:ext uri="{BB962C8B-B14F-4D97-AF65-F5344CB8AC3E}">
        <p14:creationId xmlns:p14="http://schemas.microsoft.com/office/powerpoint/2010/main" val="141834940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cknowledgement of Traditional Owner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9B65F8-F29C-4687-97B1-132017B0CAD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087980"/>
          </a:xfrm>
          <a:prstGeom prst="rect">
            <a:avLst/>
          </a:prstGeom>
        </p:spPr>
      </p:pic>
      <p:sp>
        <p:nvSpPr>
          <p:cNvPr id="10" name="TextBox 9">
            <a:extLst>
              <a:ext uri="{FF2B5EF4-FFF2-40B4-BE49-F238E27FC236}">
                <a16:creationId xmlns:a16="http://schemas.microsoft.com/office/drawing/2014/main" id="{47C840F1-E6C3-4979-8FDB-27FC3DA3D710}"/>
              </a:ext>
              <a:ext uri="{C183D7F6-B498-43B3-948B-1728B52AA6E4}">
                <adec:decorative xmlns:adec="http://schemas.microsoft.com/office/drawing/2017/decorative" val="1"/>
              </a:ext>
            </a:extLst>
          </p:cNvPr>
          <p:cNvSpPr txBox="1"/>
          <p:nvPr userDrawn="1"/>
        </p:nvSpPr>
        <p:spPr>
          <a:xfrm>
            <a:off x="3179702" y="3103031"/>
            <a:ext cx="5964654" cy="2339102"/>
          </a:xfrm>
          <a:prstGeom prst="rect">
            <a:avLst/>
          </a:prstGeom>
          <a:noFill/>
        </p:spPr>
        <p:txBody>
          <a:bodyPr wrap="square">
            <a:spAutoFit/>
          </a:bodyPr>
          <a:lstStyle/>
          <a:p>
            <a:pPr marR="0" algn="l" rtl="0">
              <a:lnSpc>
                <a:spcPct val="100000"/>
              </a:lnSpc>
              <a:spcAft>
                <a:spcPts val="600"/>
              </a:spcAft>
            </a:pPr>
            <a:r>
              <a:rPr lang="en-AU" sz="2400" b="0" i="0" u="none" strike="noStrike" baseline="30000" dirty="0">
                <a:solidFill>
                  <a:schemeClr val="bg1"/>
                </a:solidFill>
                <a:latin typeface="+mn-lt"/>
              </a:rPr>
              <a:t>QUT acknowledges the Turrbal and Yugara, as the First Nations owners of the lands where QUT now stands. We pay respect to their Elders, lores, customs and creation spirits. We recognise that these lands have always been places of teaching, research and learning. ​</a:t>
            </a:r>
          </a:p>
          <a:p>
            <a:pPr marR="0" algn="l" rtl="0">
              <a:lnSpc>
                <a:spcPct val="100000"/>
              </a:lnSpc>
              <a:spcAft>
                <a:spcPts val="600"/>
              </a:spcAft>
            </a:pPr>
            <a:r>
              <a:rPr lang="en-AU" sz="2400" b="0" i="0" u="none" strike="noStrike" baseline="30000" dirty="0">
                <a:solidFill>
                  <a:schemeClr val="bg1"/>
                </a:solidFill>
                <a:latin typeface="+mn-lt"/>
              </a:rPr>
              <a:t>QUT acknowledges the important role Aboriginal and Torres Strait Islander people play within the QUT community.​</a:t>
            </a:r>
          </a:p>
          <a:p>
            <a:pPr marR="0" algn="l" rtl="0">
              <a:lnSpc>
                <a:spcPct val="100000"/>
              </a:lnSpc>
              <a:spcAft>
                <a:spcPts val="600"/>
              </a:spcAft>
            </a:pPr>
            <a:endParaRPr lang="en-AU" sz="2400" dirty="0">
              <a:solidFill>
                <a:schemeClr val="bg1"/>
              </a:solidFill>
              <a:latin typeface="+mn-lt"/>
            </a:endParaRPr>
          </a:p>
        </p:txBody>
      </p:sp>
      <p:sp>
        <p:nvSpPr>
          <p:cNvPr id="12" name="TextBox 11">
            <a:extLst>
              <a:ext uri="{FF2B5EF4-FFF2-40B4-BE49-F238E27FC236}">
                <a16:creationId xmlns:a16="http://schemas.microsoft.com/office/drawing/2014/main" id="{0D8FB860-6D57-4BAC-8ECF-0B93F59FD5F7}"/>
              </a:ext>
              <a:ext uri="{C183D7F6-B498-43B3-948B-1728B52AA6E4}">
                <adec:decorative xmlns:adec="http://schemas.microsoft.com/office/drawing/2017/decorative" val="1"/>
              </a:ext>
            </a:extLst>
          </p:cNvPr>
          <p:cNvSpPr txBox="1"/>
          <p:nvPr userDrawn="1"/>
        </p:nvSpPr>
        <p:spPr>
          <a:xfrm>
            <a:off x="3179702" y="2675312"/>
            <a:ext cx="6093994" cy="379591"/>
          </a:xfrm>
          <a:prstGeom prst="rect">
            <a:avLst/>
          </a:prstGeom>
          <a:noFill/>
        </p:spPr>
        <p:txBody>
          <a:bodyPr wrap="square">
            <a:spAutoFit/>
          </a:bodyPr>
          <a:lstStyle/>
          <a:p>
            <a:pPr marR="0" algn="l" rtl="0"/>
            <a:r>
              <a:rPr lang="en-AU" sz="2800" b="1" i="0" u="none" strike="noStrike" baseline="30000" noProof="0">
                <a:solidFill>
                  <a:schemeClr val="bg1"/>
                </a:solidFill>
                <a:latin typeface="Arial" panose="020B0604020202020204" pitchFamily="34" charset="0"/>
              </a:rPr>
              <a:t>ACKNOWLEDGEMENT OF TRADITIONAL OWNERS </a:t>
            </a:r>
          </a:p>
        </p:txBody>
      </p:sp>
    </p:spTree>
    <p:extLst>
      <p:ext uri="{BB962C8B-B14F-4D97-AF65-F5344CB8AC3E}">
        <p14:creationId xmlns:p14="http://schemas.microsoft.com/office/powerpoint/2010/main" val="1610645131"/>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Standard Slide">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092487F3-73DA-4656-84F8-1DE5A80C51B7}"/>
              </a:ext>
              <a:ext uri="{C183D7F6-B498-43B3-948B-1728B52AA6E4}">
                <adec:decorative xmlns:adec="http://schemas.microsoft.com/office/drawing/2017/decorative" val="1"/>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3" name="Content Placeholder 2">
            <a:extLst>
              <a:ext uri="{FF2B5EF4-FFF2-40B4-BE49-F238E27FC236}">
                <a16:creationId xmlns:a16="http://schemas.microsoft.com/office/drawing/2014/main" id="{FA20A0EA-FE24-441E-B009-2BD5DB9A903A}"/>
              </a:ext>
              <a:ext uri="{C183D7F6-B498-43B3-948B-1728B52AA6E4}">
                <adec:decorative xmlns:adec="http://schemas.microsoft.com/office/drawing/2017/decorative" val="1"/>
              </a:ext>
            </a:extLst>
          </p:cNvPr>
          <p:cNvSpPr>
            <a:spLocks noGrp="1"/>
          </p:cNvSpPr>
          <p:nvPr>
            <p:ph idx="1"/>
          </p:nvPr>
        </p:nvSpPr>
        <p:spPr>
          <a:xfrm>
            <a:off x="468000" y="1800000"/>
            <a:ext cx="11232000" cy="3960000"/>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lvl1pPr>
              <a:defRPr>
                <a:latin typeface="+mj-lt"/>
              </a:defRPr>
            </a:lvl1pPr>
          </a:lstStyle>
          <a:p>
            <a:r>
              <a:rPr lang="en-US"/>
              <a:t>Click to edit Master title style</a:t>
            </a:r>
            <a:endParaRPr lang="en-AU" dirty="0"/>
          </a:p>
        </p:txBody>
      </p:sp>
    </p:spTree>
    <p:extLst>
      <p:ext uri="{BB962C8B-B14F-4D97-AF65-F5344CB8AC3E}">
        <p14:creationId xmlns:p14="http://schemas.microsoft.com/office/powerpoint/2010/main" val="6916318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04FBEC7-6426-4AEC-A1CC-40670871954C}"/>
              </a:ext>
              <a:ext uri="{C183D7F6-B498-43B3-948B-1728B52AA6E4}">
                <adec:decorative xmlns:adec="http://schemas.microsoft.com/office/drawing/2017/decorative" val="1"/>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0" y="-7213"/>
            <a:ext cx="12192000" cy="1355566"/>
          </a:xfrm>
          <a:prstGeom prst="rect">
            <a:avLst/>
          </a:prstGeom>
          <a:ln>
            <a:solidFill>
              <a:srgbClr val="093779"/>
            </a:solidFill>
          </a:ln>
        </p:spPr>
      </p:pic>
      <p:pic>
        <p:nvPicPr>
          <p:cNvPr id="4" name="Picture 3" descr="Logo - Queensland University of Technology">
            <a:extLst>
              <a:ext uri="{FF2B5EF4-FFF2-40B4-BE49-F238E27FC236}">
                <a16:creationId xmlns:a16="http://schemas.microsoft.com/office/drawing/2014/main" id="{771F55EB-84E1-4510-9C72-0DF84EA1B1A4}"/>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11050292" y="213351"/>
            <a:ext cx="914437" cy="914437"/>
          </a:xfrm>
          <a:prstGeom prst="rect">
            <a:avLst/>
          </a:prstGeom>
        </p:spPr>
      </p:pic>
    </p:spTree>
    <p:extLst>
      <p:ext uri="{BB962C8B-B14F-4D97-AF65-F5344CB8AC3E}">
        <p14:creationId xmlns:p14="http://schemas.microsoft.com/office/powerpoint/2010/main" val="32327397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4" r:id="rId5"/>
    <p:sldLayoutId id="2147483672" r:id="rId6"/>
    <p:sldLayoutId id="2147483668" r:id="rId7"/>
    <p:sldLayoutId id="2147483649" r:id="rId8"/>
    <p:sldLayoutId id="2147483650" r:id="rId9"/>
    <p:sldLayoutId id="2147483665" r:id="rId10"/>
    <p:sldLayoutId id="2147483652" r:id="rId11"/>
    <p:sldLayoutId id="2147483666" r:id="rId12"/>
    <p:sldLayoutId id="2147483667" r:id="rId13"/>
    <p:sldLayoutId id="2147483654" r:id="rId14"/>
    <p:sldLayoutId id="2147483669" r:id="rId15"/>
    <p:sldLayoutId id="2147483670" r:id="rId16"/>
    <p:sldLayoutId id="2147483671" r:id="rId17"/>
    <p:sldLayoutId id="2147483685" r:id="rId18"/>
  </p:sldLayoutIdLst>
  <p:transition spd="med">
    <p:fade/>
  </p:transition>
  <p:hf sldNum="0" hdr="0" ftr="0" dt="0"/>
  <p:txStyles>
    <p:titleStyle>
      <a:lvl1pPr algn="l" defTabSz="914400" rtl="0" eaLnBrk="1" latinLnBrk="0" hangingPunct="1">
        <a:lnSpc>
          <a:spcPct val="90000"/>
        </a:lnSpc>
        <a:spcBef>
          <a:spcPct val="0"/>
        </a:spcBef>
        <a:buNone/>
        <a:defRPr sz="4400" b="1" kern="1200" baseline="0">
          <a:solidFill>
            <a:srgbClr val="164C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rgbClr val="1C1C1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1C1C1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1C1C1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1C1C1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4765E-19D8-BD3E-E85F-B7D30EFADB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3610AA1-6B39-DEDA-4A08-A9964844B8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AA437C-4490-74C8-5761-2CBF701228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C9D317-D816-0C41-BF63-4CCE20435889}" type="datetimeFigureOut">
              <a:rPr lang="en-US" smtClean="0"/>
              <a:t>2/12/2025</a:t>
            </a:fld>
            <a:endParaRPr lang="en-US"/>
          </a:p>
        </p:txBody>
      </p:sp>
      <p:sp>
        <p:nvSpPr>
          <p:cNvPr id="5" name="Footer Placeholder 4">
            <a:extLst>
              <a:ext uri="{FF2B5EF4-FFF2-40B4-BE49-F238E27FC236}">
                <a16:creationId xmlns:a16="http://schemas.microsoft.com/office/drawing/2014/main" id="{47BB88D2-88DC-F370-B267-45F9FC30F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488A62-6247-0250-0A56-54F9573AE5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BA4C1E-3E72-B047-AC0B-FCAE27D54E20}" type="slidenum">
              <a:rPr lang="en-US" smtClean="0"/>
              <a:t>‹#›</a:t>
            </a:fld>
            <a:endParaRPr lang="en-US"/>
          </a:p>
        </p:txBody>
      </p:sp>
    </p:spTree>
    <p:extLst>
      <p:ext uri="{BB962C8B-B14F-4D97-AF65-F5344CB8AC3E}">
        <p14:creationId xmlns:p14="http://schemas.microsoft.com/office/powerpoint/2010/main" val="299245850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emf"/><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image" Target="../media/image9.png"/><Relationship Id="rId16" Type="http://schemas.openxmlformats.org/officeDocument/2006/relationships/image" Target="../media/image23.jpeg"/><Relationship Id="rId20" Type="http://schemas.openxmlformats.org/officeDocument/2006/relationships/image" Target="../media/image27.png"/><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svg"/><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443ED-350E-1560-0EE7-F4422537F3BF}"/>
            </a:ext>
          </a:extLst>
        </p:cNvPr>
        <p:cNvGrpSpPr/>
        <p:nvPr/>
      </p:nvGrpSpPr>
      <p:grpSpPr>
        <a:xfrm>
          <a:off x="0" y="0"/>
          <a:ext cx="0" cy="0"/>
          <a:chOff x="0" y="0"/>
          <a:chExt cx="0" cy="0"/>
        </a:xfrm>
      </p:grpSpPr>
      <p:pic>
        <p:nvPicPr>
          <p:cNvPr id="58" name="Picture 57">
            <a:extLst>
              <a:ext uri="{FF2B5EF4-FFF2-40B4-BE49-F238E27FC236}">
                <a16:creationId xmlns:a16="http://schemas.microsoft.com/office/drawing/2014/main" id="{6A2B821C-7E08-7975-470A-9EC938A2758D}"/>
              </a:ext>
            </a:extLst>
          </p:cNvPr>
          <p:cNvPicPr>
            <a:picLocks noChangeAspect="1"/>
          </p:cNvPicPr>
          <p:nvPr/>
        </p:nvPicPr>
        <p:blipFill>
          <a:blip r:embed="rId2"/>
          <a:stretch>
            <a:fillRect/>
          </a:stretch>
        </p:blipFill>
        <p:spPr>
          <a:xfrm>
            <a:off x="8681202" y="1790624"/>
            <a:ext cx="1368633" cy="1035967"/>
          </a:xfrm>
          <a:prstGeom prst="rect">
            <a:avLst/>
          </a:prstGeom>
        </p:spPr>
      </p:pic>
      <p:sp>
        <p:nvSpPr>
          <p:cNvPr id="2" name="TextBox 1">
            <a:extLst>
              <a:ext uri="{FF2B5EF4-FFF2-40B4-BE49-F238E27FC236}">
                <a16:creationId xmlns:a16="http://schemas.microsoft.com/office/drawing/2014/main" id="{1844BC3E-2567-A687-DB4E-C509CA30C330}"/>
              </a:ext>
            </a:extLst>
          </p:cNvPr>
          <p:cNvSpPr txBox="1"/>
          <p:nvPr/>
        </p:nvSpPr>
        <p:spPr>
          <a:xfrm>
            <a:off x="309421" y="2567"/>
            <a:ext cx="11601192" cy="369332"/>
          </a:xfrm>
          <a:prstGeom prst="rect">
            <a:avLst/>
          </a:prstGeom>
          <a:noFill/>
        </p:spPr>
        <p:txBody>
          <a:bodyPr wrap="square" rtlCol="0">
            <a:spAutoFit/>
          </a:bodyPr>
          <a:lstStyle/>
          <a:p>
            <a:pPr algn="ctr"/>
            <a:r>
              <a:rPr lang="en-AU" b="1" dirty="0">
                <a:solidFill>
                  <a:schemeClr val="bg1"/>
                </a:solidFill>
                <a:cs typeface="Helvetica" panose="020B0604020202020204" pitchFamily="34" charset="0"/>
              </a:rPr>
              <a:t>An Automated Data Processing Program for Electrochemical Aptamer-based Sensors</a:t>
            </a:r>
            <a:endParaRPr lang="en-US" b="1" dirty="0">
              <a:solidFill>
                <a:schemeClr val="bg1"/>
              </a:solidFill>
              <a:cs typeface="Helvetica" panose="020B0604020202020204" pitchFamily="34" charset="0"/>
            </a:endParaRPr>
          </a:p>
        </p:txBody>
      </p:sp>
      <p:sp>
        <p:nvSpPr>
          <p:cNvPr id="3" name="TextBox 2">
            <a:extLst>
              <a:ext uri="{FF2B5EF4-FFF2-40B4-BE49-F238E27FC236}">
                <a16:creationId xmlns:a16="http://schemas.microsoft.com/office/drawing/2014/main" id="{7A3BED90-8ED4-9300-9126-E8E1A6790585}"/>
              </a:ext>
            </a:extLst>
          </p:cNvPr>
          <p:cNvSpPr txBox="1"/>
          <p:nvPr/>
        </p:nvSpPr>
        <p:spPr>
          <a:xfrm>
            <a:off x="1229595" y="326231"/>
            <a:ext cx="9670473" cy="1015663"/>
          </a:xfrm>
          <a:prstGeom prst="rect">
            <a:avLst/>
          </a:prstGeom>
          <a:noFill/>
        </p:spPr>
        <p:txBody>
          <a:bodyPr wrap="square" rtlCol="0">
            <a:spAutoFit/>
          </a:bodyPr>
          <a:lstStyle/>
          <a:p>
            <a:pPr algn="ctr"/>
            <a:r>
              <a:rPr lang="en-US" dirty="0">
                <a:solidFill>
                  <a:schemeClr val="bg1"/>
                </a:solidFill>
              </a:rPr>
              <a:t>Derek Yeung</a:t>
            </a:r>
            <a:r>
              <a:rPr lang="en-US" baseline="30000" dirty="0">
                <a:solidFill>
                  <a:schemeClr val="bg1"/>
                </a:solidFill>
              </a:rPr>
              <a:t>1</a:t>
            </a:r>
            <a:r>
              <a:rPr lang="en-US" dirty="0">
                <a:solidFill>
                  <a:schemeClr val="bg1"/>
                </a:solidFill>
              </a:rPr>
              <a:t>, </a:t>
            </a:r>
            <a:r>
              <a:rPr lang="en-US" dirty="0" err="1">
                <a:solidFill>
                  <a:schemeClr val="bg1"/>
                </a:solidFill>
              </a:rPr>
              <a:t>Surasak</a:t>
            </a:r>
            <a:r>
              <a:rPr lang="en-US" dirty="0">
                <a:solidFill>
                  <a:schemeClr val="bg1"/>
                </a:solidFill>
              </a:rPr>
              <a:t> Kasetsirikul</a:t>
            </a:r>
            <a:r>
              <a:rPr lang="en-US" baseline="30000" dirty="0">
                <a:solidFill>
                  <a:schemeClr val="bg1"/>
                </a:solidFill>
              </a:rPr>
              <a:t>2,3</a:t>
            </a:r>
            <a:r>
              <a:rPr lang="en-US" dirty="0">
                <a:solidFill>
                  <a:schemeClr val="bg1"/>
                </a:solidFill>
              </a:rPr>
              <a:t>, Yi-Chin Toh</a:t>
            </a:r>
            <a:r>
              <a:rPr lang="en-US" baseline="30000" dirty="0">
                <a:solidFill>
                  <a:schemeClr val="bg1"/>
                </a:solidFill>
              </a:rPr>
              <a:t>2,3</a:t>
            </a:r>
          </a:p>
          <a:p>
            <a:pPr algn="ctr"/>
            <a:r>
              <a:rPr lang="en-US" sz="1400" baseline="30000" dirty="0">
                <a:solidFill>
                  <a:schemeClr val="bg1"/>
                </a:solidFill>
              </a:rPr>
              <a:t>1</a:t>
            </a:r>
            <a:r>
              <a:rPr lang="en-US" sz="1400" dirty="0">
                <a:solidFill>
                  <a:schemeClr val="bg1"/>
                </a:solidFill>
              </a:rPr>
              <a:t>School of Electrical Engineering and Robotics, Queensland University of Technology</a:t>
            </a:r>
          </a:p>
          <a:p>
            <a:pPr algn="ctr"/>
            <a:r>
              <a:rPr lang="en-US" sz="1400" baseline="30000" dirty="0">
                <a:solidFill>
                  <a:schemeClr val="bg1"/>
                </a:solidFill>
              </a:rPr>
              <a:t> 2</a:t>
            </a:r>
            <a:r>
              <a:rPr lang="en-US" sz="1400" dirty="0">
                <a:solidFill>
                  <a:schemeClr val="bg1"/>
                </a:solidFill>
              </a:rPr>
              <a:t>Centre for Biomedical Technologies, Queensland University of Technology</a:t>
            </a:r>
          </a:p>
          <a:p>
            <a:pPr algn="ctr"/>
            <a:r>
              <a:rPr lang="en-US" sz="1400" dirty="0">
                <a:solidFill>
                  <a:schemeClr val="bg1"/>
                </a:solidFill>
              </a:rPr>
              <a:t> </a:t>
            </a:r>
            <a:r>
              <a:rPr lang="en-US" sz="1400" baseline="30000" dirty="0">
                <a:solidFill>
                  <a:schemeClr val="bg1"/>
                </a:solidFill>
              </a:rPr>
              <a:t>3</a:t>
            </a:r>
            <a:r>
              <a:rPr lang="en-US" sz="1400" dirty="0">
                <a:solidFill>
                  <a:schemeClr val="bg1"/>
                </a:solidFill>
              </a:rPr>
              <a:t>School of Mechanical, Medical and Process Engineering, Queensland University of Technology</a:t>
            </a:r>
          </a:p>
        </p:txBody>
      </p:sp>
      <p:pic>
        <p:nvPicPr>
          <p:cNvPr id="52" name="Picture 51">
            <a:extLst>
              <a:ext uri="{FF2B5EF4-FFF2-40B4-BE49-F238E27FC236}">
                <a16:creationId xmlns:a16="http://schemas.microsoft.com/office/drawing/2014/main" id="{F84B6D82-89DB-D683-B470-DBA618F04D8F}"/>
              </a:ext>
            </a:extLst>
          </p:cNvPr>
          <p:cNvPicPr>
            <a:picLocks noChangeAspect="1"/>
          </p:cNvPicPr>
          <p:nvPr/>
        </p:nvPicPr>
        <p:blipFill>
          <a:blip r:embed="rId3"/>
          <a:stretch>
            <a:fillRect/>
          </a:stretch>
        </p:blipFill>
        <p:spPr>
          <a:xfrm>
            <a:off x="-9275" y="121553"/>
            <a:ext cx="1238870" cy="1073037"/>
          </a:xfrm>
          <a:prstGeom prst="rect">
            <a:avLst/>
          </a:prstGeom>
        </p:spPr>
      </p:pic>
      <p:sp>
        <p:nvSpPr>
          <p:cNvPr id="9" name="TextBox 8">
            <a:extLst>
              <a:ext uri="{FF2B5EF4-FFF2-40B4-BE49-F238E27FC236}">
                <a16:creationId xmlns:a16="http://schemas.microsoft.com/office/drawing/2014/main" id="{2986317F-7B13-AEB5-A512-913643A8F3C9}"/>
              </a:ext>
            </a:extLst>
          </p:cNvPr>
          <p:cNvSpPr txBox="1"/>
          <p:nvPr/>
        </p:nvSpPr>
        <p:spPr>
          <a:xfrm>
            <a:off x="8551532" y="5472515"/>
            <a:ext cx="3507196" cy="1277273"/>
          </a:xfrm>
          <a:prstGeom prst="rect">
            <a:avLst/>
          </a:prstGeom>
          <a:noFill/>
          <a:ln>
            <a:solidFill>
              <a:schemeClr val="accent6">
                <a:lumMod val="20000"/>
                <a:lumOff val="80000"/>
              </a:schemeClr>
            </a:solidFill>
          </a:ln>
        </p:spPr>
        <p:txBody>
          <a:bodyPr wrap="square" rtlCol="0">
            <a:spAutoFit/>
          </a:bodyPr>
          <a:lstStyle/>
          <a:p>
            <a:r>
              <a:rPr lang="en-US" sz="1400" b="1" dirty="0"/>
              <a:t>References &amp; Acknowledgement</a:t>
            </a:r>
            <a:endParaRPr lang="en-SG" sz="1200" i="1" dirty="0">
              <a:solidFill>
                <a:srgbClr val="333333"/>
              </a:solidFill>
              <a:latin typeface="Arial" panose="020B0604020202020204" pitchFamily="34" charset="0"/>
            </a:endParaRPr>
          </a:p>
          <a:p>
            <a:pPr>
              <a:defRPr/>
            </a:pPr>
            <a:r>
              <a:rPr lang="en-AU" sz="900" dirty="0">
                <a:solidFill>
                  <a:srgbClr val="3A3A3A"/>
                </a:solidFill>
                <a:latin typeface="arial" panose="020B0604020202020204" pitchFamily="34" charset="0"/>
              </a:rPr>
              <a:t>[1] </a:t>
            </a:r>
            <a:r>
              <a:rPr lang="en-AU" sz="900" b="0" i="0" dirty="0">
                <a:solidFill>
                  <a:srgbClr val="3A3A3A"/>
                </a:solidFill>
                <a:effectLst/>
                <a:latin typeface="arial" panose="020B0604020202020204" pitchFamily="34" charset="0"/>
              </a:rPr>
              <a:t>E. </a:t>
            </a:r>
            <a:r>
              <a:rPr lang="en-AU" sz="900" b="0" i="0" dirty="0" err="1">
                <a:solidFill>
                  <a:srgbClr val="3A3A3A"/>
                </a:solidFill>
                <a:effectLst/>
                <a:latin typeface="arial" panose="020B0604020202020204" pitchFamily="34" charset="0"/>
              </a:rPr>
              <a:t>Verrinder</a:t>
            </a:r>
            <a:r>
              <a:rPr lang="en-AU" sz="900" dirty="0">
                <a:solidFill>
                  <a:srgbClr val="3A3A3A"/>
                </a:solidFill>
                <a:latin typeface="arial" panose="020B0604020202020204" pitchFamily="34" charset="0"/>
              </a:rPr>
              <a:t> et al. </a:t>
            </a:r>
            <a:r>
              <a:rPr lang="en-AU" sz="900" b="0" i="0" dirty="0">
                <a:solidFill>
                  <a:srgbClr val="3A3A3A"/>
                </a:solidFill>
                <a:effectLst/>
                <a:latin typeface="arial" panose="020B0604020202020204" pitchFamily="34" charset="0"/>
              </a:rPr>
              <a:t>3, 1, 2024, 95–13, </a:t>
            </a:r>
            <a:endParaRPr lang="en-AU" sz="800" b="0" i="0" dirty="0">
              <a:solidFill>
                <a:srgbClr val="3A3A3A"/>
              </a:solidFill>
              <a:effectLst/>
              <a:latin typeface="arial" panose="020B0604020202020204" pitchFamily="34" charset="0"/>
            </a:endParaRPr>
          </a:p>
          <a:p>
            <a:pPr>
              <a:defRPr/>
            </a:pPr>
            <a:r>
              <a:rPr lang="en-AU" sz="900" b="0" i="0" dirty="0">
                <a:solidFill>
                  <a:srgbClr val="3A3A3A"/>
                </a:solidFill>
                <a:effectLst/>
                <a:latin typeface="arial" panose="020B0604020202020204" pitchFamily="34" charset="0"/>
              </a:rPr>
              <a:t>[2] K. K. Leung et al. 6, 9, 2021, 3340–3347</a:t>
            </a:r>
          </a:p>
          <a:p>
            <a:pPr>
              <a:defRPr/>
            </a:pPr>
            <a:endParaRPr lang="en-AU" sz="900" dirty="0">
              <a:solidFill>
                <a:srgbClr val="3A3A3A"/>
              </a:solidFill>
              <a:latin typeface="arial" panose="020B0604020202020204" pitchFamily="34" charset="0"/>
            </a:endParaRPr>
          </a:p>
          <a:p>
            <a:pPr>
              <a:defRPr/>
            </a:pPr>
            <a:endParaRPr lang="en-AU" sz="900" b="0" i="0" dirty="0">
              <a:solidFill>
                <a:srgbClr val="3A3A3A"/>
              </a:solidFill>
              <a:effectLst/>
              <a:latin typeface="arial" panose="020B0604020202020204" pitchFamily="34" charset="0"/>
            </a:endParaRPr>
          </a:p>
          <a:p>
            <a:pPr>
              <a:defRPr/>
            </a:pPr>
            <a:endParaRPr lang="en-AU" sz="900" b="0" i="0" dirty="0">
              <a:solidFill>
                <a:srgbClr val="3A3A3A"/>
              </a:solidFill>
              <a:effectLst/>
              <a:latin typeface="arial" panose="020B0604020202020204" pitchFamily="34" charset="0"/>
            </a:endParaRPr>
          </a:p>
          <a:p>
            <a:pPr>
              <a:defRPr/>
            </a:pPr>
            <a:endParaRPr lang="en-AU" sz="900" dirty="0">
              <a:solidFill>
                <a:srgbClr val="3A3A3A"/>
              </a:solidFill>
              <a:latin typeface="arial" panose="020B0604020202020204" pitchFamily="34" charset="0"/>
            </a:endParaRPr>
          </a:p>
          <a:p>
            <a:pPr>
              <a:defRPr/>
            </a:pPr>
            <a:endParaRPr lang="en-AU" sz="900" dirty="0"/>
          </a:p>
        </p:txBody>
      </p:sp>
      <p:sp>
        <p:nvSpPr>
          <p:cNvPr id="10" name="TextBox 9">
            <a:extLst>
              <a:ext uri="{FF2B5EF4-FFF2-40B4-BE49-F238E27FC236}">
                <a16:creationId xmlns:a16="http://schemas.microsoft.com/office/drawing/2014/main" id="{A9EB8883-CA19-E097-5238-80326EBB9C47}"/>
              </a:ext>
            </a:extLst>
          </p:cNvPr>
          <p:cNvSpPr txBox="1"/>
          <p:nvPr/>
        </p:nvSpPr>
        <p:spPr>
          <a:xfrm>
            <a:off x="42001" y="1430483"/>
            <a:ext cx="2192646" cy="307777"/>
          </a:xfrm>
          <a:prstGeom prst="rect">
            <a:avLst/>
          </a:prstGeom>
          <a:noFill/>
          <a:ln>
            <a:noFill/>
          </a:ln>
        </p:spPr>
        <p:txBody>
          <a:bodyPr wrap="square" rtlCol="0">
            <a:spAutoFit/>
          </a:bodyPr>
          <a:lstStyle/>
          <a:p>
            <a:pPr algn="l"/>
            <a:r>
              <a:rPr lang="en-SG" sz="1400" b="1" dirty="0">
                <a:latin typeface="Arial" panose="020B0604020202020204" pitchFamily="34" charset="0"/>
              </a:rPr>
              <a:t>Background</a:t>
            </a:r>
            <a:endParaRPr lang="en-SG" sz="1200" b="0" i="1" u="none" strike="noStrike" dirty="0">
              <a:effectLst/>
              <a:latin typeface="Arial" panose="020B0604020202020204" pitchFamily="34" charset="0"/>
            </a:endParaRPr>
          </a:p>
        </p:txBody>
      </p:sp>
      <p:sp>
        <p:nvSpPr>
          <p:cNvPr id="16" name="TextBox 15">
            <a:extLst>
              <a:ext uri="{FF2B5EF4-FFF2-40B4-BE49-F238E27FC236}">
                <a16:creationId xmlns:a16="http://schemas.microsoft.com/office/drawing/2014/main" id="{C709CCAE-841A-8FD9-C26B-750242470D1E}"/>
              </a:ext>
            </a:extLst>
          </p:cNvPr>
          <p:cNvSpPr txBox="1"/>
          <p:nvPr/>
        </p:nvSpPr>
        <p:spPr>
          <a:xfrm>
            <a:off x="8557848" y="4168556"/>
            <a:ext cx="3500879" cy="1231106"/>
          </a:xfrm>
          <a:prstGeom prst="rect">
            <a:avLst/>
          </a:prstGeom>
          <a:noFill/>
          <a:ln>
            <a:solidFill>
              <a:schemeClr val="accent6">
                <a:lumMod val="20000"/>
                <a:lumOff val="80000"/>
              </a:schemeClr>
            </a:solidFill>
          </a:ln>
        </p:spPr>
        <p:txBody>
          <a:bodyPr wrap="square" rtlCol="0">
            <a:spAutoFit/>
          </a:bodyPr>
          <a:lstStyle/>
          <a:p>
            <a:pPr algn="l"/>
            <a:r>
              <a:rPr lang="en-SG" sz="1400" b="1" u="none" strike="noStrike" dirty="0">
                <a:effectLst/>
                <a:latin typeface="Arial" panose="020B0604020202020204" pitchFamily="34" charset="0"/>
              </a:rPr>
              <a:t>Conclusions</a:t>
            </a:r>
          </a:p>
          <a:p>
            <a:pPr marL="171450" indent="-171450" algn="just">
              <a:buFont typeface="Wingdings" panose="05000000000000000000" pitchFamily="2" charset="2"/>
              <a:buChar char="Ø"/>
            </a:pPr>
            <a:r>
              <a:rPr lang="en-US" sz="1200" dirty="0"/>
              <a:t>Automated data processing program for electrochemical aptamer-based biosensors is delivered.</a:t>
            </a:r>
          </a:p>
          <a:p>
            <a:pPr marL="171450" indent="-171450" algn="just">
              <a:buFont typeface="Wingdings" panose="05000000000000000000" pitchFamily="2" charset="2"/>
              <a:buChar char="Ø"/>
            </a:pPr>
            <a:r>
              <a:rPr lang="en-US" sz="1200" dirty="0"/>
              <a:t>Introducing alternative smoothing technique to improve reliable denoising data.</a:t>
            </a:r>
            <a:endParaRPr lang="en-AU" sz="1200" b="1" dirty="0"/>
          </a:p>
        </p:txBody>
      </p:sp>
      <p:sp>
        <p:nvSpPr>
          <p:cNvPr id="4" name="Rectangle 3">
            <a:extLst>
              <a:ext uri="{FF2B5EF4-FFF2-40B4-BE49-F238E27FC236}">
                <a16:creationId xmlns:a16="http://schemas.microsoft.com/office/drawing/2014/main" id="{B75262A0-DBC9-96A2-CE6B-D197D8B4366E}"/>
              </a:ext>
            </a:extLst>
          </p:cNvPr>
          <p:cNvSpPr/>
          <p:nvPr/>
        </p:nvSpPr>
        <p:spPr>
          <a:xfrm>
            <a:off x="52302" y="1425164"/>
            <a:ext cx="4400040" cy="5317904"/>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6" name="Picture 6">
            <a:extLst>
              <a:ext uri="{FF2B5EF4-FFF2-40B4-BE49-F238E27FC236}">
                <a16:creationId xmlns:a16="http://schemas.microsoft.com/office/drawing/2014/main" id="{80DFC8FE-DEDE-D2BF-A0A8-2CC1EF00827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896" r="18534" b="53177"/>
          <a:stretch/>
        </p:blipFill>
        <p:spPr bwMode="auto">
          <a:xfrm>
            <a:off x="2716189" y="1953875"/>
            <a:ext cx="1667379" cy="10091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E0A6FC-6E94-AE41-FB32-8684D01B703C}"/>
              </a:ext>
            </a:extLst>
          </p:cNvPr>
          <p:cNvSpPr txBox="1"/>
          <p:nvPr/>
        </p:nvSpPr>
        <p:spPr>
          <a:xfrm>
            <a:off x="2627097" y="1536264"/>
            <a:ext cx="1883376" cy="430887"/>
          </a:xfrm>
          <a:prstGeom prst="rect">
            <a:avLst/>
          </a:prstGeom>
          <a:noFill/>
          <a:ln>
            <a:noFill/>
          </a:ln>
        </p:spPr>
        <p:txBody>
          <a:bodyPr wrap="square" rtlCol="0">
            <a:spAutoFit/>
          </a:bodyPr>
          <a:lstStyle/>
          <a:p>
            <a:pPr algn="ctr"/>
            <a:r>
              <a:rPr lang="en-SG" sz="1100" b="1" dirty="0"/>
              <a:t>Electrochemical Aptamer-based Sensors</a:t>
            </a:r>
          </a:p>
        </p:txBody>
      </p:sp>
      <p:pic>
        <p:nvPicPr>
          <p:cNvPr id="22" name="Picture 21">
            <a:extLst>
              <a:ext uri="{FF2B5EF4-FFF2-40B4-BE49-F238E27FC236}">
                <a16:creationId xmlns:a16="http://schemas.microsoft.com/office/drawing/2014/main" id="{22B7E253-260A-9AC1-8B29-B36CD32C35F4}"/>
              </a:ext>
            </a:extLst>
          </p:cNvPr>
          <p:cNvPicPr>
            <a:picLocks noChangeAspect="1"/>
          </p:cNvPicPr>
          <p:nvPr/>
        </p:nvPicPr>
        <p:blipFill>
          <a:blip r:embed="rId5"/>
          <a:stretch>
            <a:fillRect/>
          </a:stretch>
        </p:blipFill>
        <p:spPr>
          <a:xfrm>
            <a:off x="3027439" y="4367415"/>
            <a:ext cx="1099331" cy="771291"/>
          </a:xfrm>
          <a:prstGeom prst="rect">
            <a:avLst/>
          </a:prstGeom>
        </p:spPr>
      </p:pic>
      <p:sp>
        <p:nvSpPr>
          <p:cNvPr id="23" name="TextBox 22">
            <a:extLst>
              <a:ext uri="{FF2B5EF4-FFF2-40B4-BE49-F238E27FC236}">
                <a16:creationId xmlns:a16="http://schemas.microsoft.com/office/drawing/2014/main" id="{2082BA12-B304-4AC4-6A50-3FD5D7E4C625}"/>
              </a:ext>
            </a:extLst>
          </p:cNvPr>
          <p:cNvSpPr txBox="1"/>
          <p:nvPr/>
        </p:nvSpPr>
        <p:spPr>
          <a:xfrm>
            <a:off x="2551254" y="4001809"/>
            <a:ext cx="2031251" cy="261610"/>
          </a:xfrm>
          <a:prstGeom prst="rect">
            <a:avLst/>
          </a:prstGeom>
          <a:noFill/>
          <a:ln>
            <a:noFill/>
          </a:ln>
        </p:spPr>
        <p:txBody>
          <a:bodyPr wrap="square" rtlCol="0">
            <a:spAutoFit/>
          </a:bodyPr>
          <a:lstStyle/>
          <a:p>
            <a:pPr algn="ctr"/>
            <a:r>
              <a:rPr lang="en-SG" sz="1100" b="1" dirty="0">
                <a:latin typeface="Arial" panose="020B0604020202020204" pitchFamily="34" charset="0"/>
              </a:rPr>
              <a:t>Electrochemical Readout </a:t>
            </a:r>
          </a:p>
        </p:txBody>
      </p:sp>
      <p:sp>
        <p:nvSpPr>
          <p:cNvPr id="42" name="Rectangle 41">
            <a:extLst>
              <a:ext uri="{FF2B5EF4-FFF2-40B4-BE49-F238E27FC236}">
                <a16:creationId xmlns:a16="http://schemas.microsoft.com/office/drawing/2014/main" id="{C190310F-B8DF-C048-1ED0-DF261D1C8DE6}"/>
              </a:ext>
            </a:extLst>
          </p:cNvPr>
          <p:cNvSpPr/>
          <p:nvPr/>
        </p:nvSpPr>
        <p:spPr>
          <a:xfrm>
            <a:off x="4498327" y="1422228"/>
            <a:ext cx="4000539" cy="1225070"/>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9608EBC3-919A-FAAA-A506-DCD6AB7A03AF}"/>
              </a:ext>
            </a:extLst>
          </p:cNvPr>
          <p:cNvSpPr txBox="1"/>
          <p:nvPr/>
        </p:nvSpPr>
        <p:spPr>
          <a:xfrm>
            <a:off x="60561" y="4007504"/>
            <a:ext cx="2192646" cy="307777"/>
          </a:xfrm>
          <a:prstGeom prst="rect">
            <a:avLst/>
          </a:prstGeom>
          <a:noFill/>
          <a:ln>
            <a:noFill/>
          </a:ln>
        </p:spPr>
        <p:txBody>
          <a:bodyPr wrap="square" rtlCol="0">
            <a:spAutoFit/>
          </a:bodyPr>
          <a:lstStyle/>
          <a:p>
            <a:pPr algn="l"/>
            <a:r>
              <a:rPr lang="en-SG" sz="1400" b="1" dirty="0">
                <a:latin typeface="Arial" panose="020B0604020202020204" pitchFamily="34" charset="0"/>
              </a:rPr>
              <a:t>Research Problem</a:t>
            </a:r>
          </a:p>
        </p:txBody>
      </p:sp>
      <p:sp>
        <p:nvSpPr>
          <p:cNvPr id="46" name="TextBox 45">
            <a:extLst>
              <a:ext uri="{FF2B5EF4-FFF2-40B4-BE49-F238E27FC236}">
                <a16:creationId xmlns:a16="http://schemas.microsoft.com/office/drawing/2014/main" id="{ED9448DA-182F-11BF-B558-E39B7678AA45}"/>
              </a:ext>
            </a:extLst>
          </p:cNvPr>
          <p:cNvSpPr txBox="1"/>
          <p:nvPr/>
        </p:nvSpPr>
        <p:spPr>
          <a:xfrm>
            <a:off x="9003945" y="1825386"/>
            <a:ext cx="1132722" cy="276999"/>
          </a:xfrm>
          <a:prstGeom prst="rect">
            <a:avLst/>
          </a:prstGeom>
          <a:noFill/>
        </p:spPr>
        <p:txBody>
          <a:bodyPr wrap="square" rtlCol="0">
            <a:spAutoFit/>
          </a:bodyPr>
          <a:lstStyle/>
          <a:p>
            <a:r>
              <a:rPr lang="en-AU" sz="1200" dirty="0">
                <a:solidFill>
                  <a:srgbClr val="0070C0"/>
                </a:solidFill>
              </a:rPr>
              <a:t>Faulty current</a:t>
            </a:r>
          </a:p>
        </p:txBody>
      </p:sp>
      <p:sp>
        <p:nvSpPr>
          <p:cNvPr id="47" name="TextBox 46">
            <a:extLst>
              <a:ext uri="{FF2B5EF4-FFF2-40B4-BE49-F238E27FC236}">
                <a16:creationId xmlns:a16="http://schemas.microsoft.com/office/drawing/2014/main" id="{3F7527E9-C013-8F12-B5BF-484C13762AA8}"/>
              </a:ext>
            </a:extLst>
          </p:cNvPr>
          <p:cNvSpPr txBox="1"/>
          <p:nvPr/>
        </p:nvSpPr>
        <p:spPr>
          <a:xfrm>
            <a:off x="8841323" y="2215490"/>
            <a:ext cx="1286632" cy="276999"/>
          </a:xfrm>
          <a:prstGeom prst="rect">
            <a:avLst/>
          </a:prstGeom>
          <a:noFill/>
        </p:spPr>
        <p:txBody>
          <a:bodyPr wrap="square" rtlCol="0">
            <a:spAutoFit/>
          </a:bodyPr>
          <a:lstStyle/>
          <a:p>
            <a:r>
              <a:rPr lang="en-AU" sz="1200" dirty="0"/>
              <a:t>Regular current</a:t>
            </a:r>
          </a:p>
        </p:txBody>
      </p:sp>
      <p:sp>
        <p:nvSpPr>
          <p:cNvPr id="49" name="TextBox 48">
            <a:extLst>
              <a:ext uri="{FF2B5EF4-FFF2-40B4-BE49-F238E27FC236}">
                <a16:creationId xmlns:a16="http://schemas.microsoft.com/office/drawing/2014/main" id="{853F5F02-C273-00AA-2233-EE36E24D0FFC}"/>
              </a:ext>
            </a:extLst>
          </p:cNvPr>
          <p:cNvSpPr txBox="1"/>
          <p:nvPr/>
        </p:nvSpPr>
        <p:spPr>
          <a:xfrm>
            <a:off x="4472110" y="1415269"/>
            <a:ext cx="2269041" cy="307777"/>
          </a:xfrm>
          <a:prstGeom prst="rect">
            <a:avLst/>
          </a:prstGeom>
          <a:noFill/>
          <a:ln>
            <a:noFill/>
          </a:ln>
        </p:spPr>
        <p:txBody>
          <a:bodyPr wrap="square" rtlCol="0">
            <a:spAutoFit/>
          </a:bodyPr>
          <a:lstStyle/>
          <a:p>
            <a:pPr algn="l"/>
            <a:r>
              <a:rPr lang="en-SG" sz="1400" b="1" dirty="0">
                <a:latin typeface="Arial" panose="020B0604020202020204" pitchFamily="34" charset="0"/>
              </a:rPr>
              <a:t>Research aim</a:t>
            </a:r>
          </a:p>
        </p:txBody>
      </p:sp>
      <p:sp>
        <p:nvSpPr>
          <p:cNvPr id="8" name="TextBox 7">
            <a:extLst>
              <a:ext uri="{FF2B5EF4-FFF2-40B4-BE49-F238E27FC236}">
                <a16:creationId xmlns:a16="http://schemas.microsoft.com/office/drawing/2014/main" id="{83394128-3521-BB36-BE53-CE02CBF381EA}"/>
              </a:ext>
            </a:extLst>
          </p:cNvPr>
          <p:cNvSpPr txBox="1"/>
          <p:nvPr/>
        </p:nvSpPr>
        <p:spPr>
          <a:xfrm>
            <a:off x="4452341" y="1708223"/>
            <a:ext cx="4125689" cy="830997"/>
          </a:xfrm>
          <a:prstGeom prst="rect">
            <a:avLst/>
          </a:prstGeom>
          <a:noFill/>
        </p:spPr>
        <p:txBody>
          <a:bodyPr wrap="square" rtlCol="0">
            <a:spAutoFit/>
          </a:bodyPr>
          <a:lstStyle/>
          <a:p>
            <a:r>
              <a:rPr lang="en-AU" sz="1200" dirty="0"/>
              <a:t>1. </a:t>
            </a:r>
            <a:r>
              <a:rPr lang="en-AU" sz="1200" b="1" dirty="0"/>
              <a:t>Automate</a:t>
            </a:r>
            <a:r>
              <a:rPr lang="en-AU" sz="1200" dirty="0"/>
              <a:t> the entire data processing procedure.</a:t>
            </a:r>
          </a:p>
          <a:p>
            <a:r>
              <a:rPr lang="en-AU" sz="1200" dirty="0"/>
              <a:t>2. Include the feature to </a:t>
            </a:r>
            <a:r>
              <a:rPr lang="en-AU" sz="1200" b="1" dirty="0"/>
              <a:t>identify and remove</a:t>
            </a:r>
            <a:r>
              <a:rPr lang="en-AU" sz="1200" dirty="0"/>
              <a:t> </a:t>
            </a:r>
            <a:r>
              <a:rPr lang="en-AU" sz="1200" b="1" dirty="0"/>
              <a:t>faulty data</a:t>
            </a:r>
            <a:r>
              <a:rPr lang="en-AU" sz="1200" dirty="0"/>
              <a:t>.</a:t>
            </a:r>
          </a:p>
          <a:p>
            <a:r>
              <a:rPr lang="en-AU" sz="1200" dirty="0"/>
              <a:t>3.</a:t>
            </a:r>
            <a:r>
              <a:rPr lang="en-AU" sz="200" dirty="0"/>
              <a:t> </a:t>
            </a:r>
            <a:r>
              <a:rPr lang="en-AU" sz="1200" dirty="0"/>
              <a:t>Implement alternative smoothing techniques to </a:t>
            </a:r>
            <a:r>
              <a:rPr lang="en-AU" sz="1200" b="1" dirty="0"/>
              <a:t>reliably remove noises </a:t>
            </a:r>
            <a:r>
              <a:rPr lang="en-AU" sz="1200" dirty="0"/>
              <a:t>in the data.</a:t>
            </a:r>
          </a:p>
        </p:txBody>
      </p:sp>
      <p:sp>
        <p:nvSpPr>
          <p:cNvPr id="12" name="Rectangle 11">
            <a:extLst>
              <a:ext uri="{FF2B5EF4-FFF2-40B4-BE49-F238E27FC236}">
                <a16:creationId xmlns:a16="http://schemas.microsoft.com/office/drawing/2014/main" id="{7881C426-15A6-018B-8CBE-0074BB14A66F}"/>
              </a:ext>
            </a:extLst>
          </p:cNvPr>
          <p:cNvSpPr/>
          <p:nvPr/>
        </p:nvSpPr>
        <p:spPr>
          <a:xfrm>
            <a:off x="4510472" y="4606335"/>
            <a:ext cx="3988393" cy="2136732"/>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2512A684-762B-8994-CDBA-FC38A2315AA4}"/>
              </a:ext>
            </a:extLst>
          </p:cNvPr>
          <p:cNvSpPr txBox="1"/>
          <p:nvPr/>
        </p:nvSpPr>
        <p:spPr>
          <a:xfrm>
            <a:off x="4476286" y="4630279"/>
            <a:ext cx="2192646" cy="307777"/>
          </a:xfrm>
          <a:prstGeom prst="rect">
            <a:avLst/>
          </a:prstGeom>
          <a:noFill/>
          <a:ln>
            <a:noFill/>
          </a:ln>
        </p:spPr>
        <p:txBody>
          <a:bodyPr wrap="square" rtlCol="0">
            <a:spAutoFit/>
          </a:bodyPr>
          <a:lstStyle/>
          <a:p>
            <a:pPr algn="l"/>
            <a:r>
              <a:rPr lang="en-SG" sz="1400" b="1" dirty="0">
                <a:latin typeface="Arial" panose="020B0604020202020204" pitchFamily="34" charset="0"/>
              </a:rPr>
              <a:t>Results &amp; Discussion</a:t>
            </a:r>
          </a:p>
        </p:txBody>
      </p:sp>
      <p:pic>
        <p:nvPicPr>
          <p:cNvPr id="17" name="Picture 16">
            <a:extLst>
              <a:ext uri="{FF2B5EF4-FFF2-40B4-BE49-F238E27FC236}">
                <a16:creationId xmlns:a16="http://schemas.microsoft.com/office/drawing/2014/main" id="{E40304B4-BAF8-51E5-E8A4-B32FF6C983CD}"/>
              </a:ext>
            </a:extLst>
          </p:cNvPr>
          <p:cNvPicPr>
            <a:picLocks noChangeAspect="1"/>
          </p:cNvPicPr>
          <p:nvPr/>
        </p:nvPicPr>
        <p:blipFill>
          <a:blip r:embed="rId6"/>
          <a:stretch>
            <a:fillRect/>
          </a:stretch>
        </p:blipFill>
        <p:spPr>
          <a:xfrm>
            <a:off x="10365030" y="2065712"/>
            <a:ext cx="1656875" cy="462485"/>
          </a:xfrm>
          <a:prstGeom prst="rect">
            <a:avLst/>
          </a:prstGeom>
        </p:spPr>
      </p:pic>
      <p:sp>
        <p:nvSpPr>
          <p:cNvPr id="18" name="TextBox 17">
            <a:extLst>
              <a:ext uri="{FF2B5EF4-FFF2-40B4-BE49-F238E27FC236}">
                <a16:creationId xmlns:a16="http://schemas.microsoft.com/office/drawing/2014/main" id="{5FAF5031-C087-0BB3-EF96-17E13A13F199}"/>
              </a:ext>
            </a:extLst>
          </p:cNvPr>
          <p:cNvSpPr txBox="1"/>
          <p:nvPr/>
        </p:nvSpPr>
        <p:spPr>
          <a:xfrm>
            <a:off x="8563607" y="1442794"/>
            <a:ext cx="3810315" cy="410882"/>
          </a:xfrm>
          <a:prstGeom prst="rect">
            <a:avLst/>
          </a:prstGeom>
          <a:noFill/>
        </p:spPr>
        <p:txBody>
          <a:bodyPr wrap="square">
            <a:spAutoFit/>
          </a:bodyPr>
          <a:lstStyle/>
          <a:p>
            <a:pPr algn="just">
              <a:lnSpc>
                <a:spcPct val="90000"/>
              </a:lnSpc>
            </a:pPr>
            <a:r>
              <a:rPr lang="en-AU" sz="1200" b="1" dirty="0"/>
              <a:t>2. Faulty data</a:t>
            </a:r>
          </a:p>
          <a:p>
            <a:pPr algn="just">
              <a:lnSpc>
                <a:spcPct val="90000"/>
              </a:lnSpc>
            </a:pPr>
            <a:r>
              <a:rPr lang="en-AU" sz="1100" dirty="0">
                <a:solidFill>
                  <a:srgbClr val="595959"/>
                </a:solidFill>
              </a:rPr>
              <a:t>User-defined minimum current to eliminate faulty data.</a:t>
            </a:r>
            <a:endParaRPr lang="en-AU" sz="1200" dirty="0">
              <a:solidFill>
                <a:srgbClr val="595959"/>
              </a:solidFill>
            </a:endParaRPr>
          </a:p>
        </p:txBody>
      </p:sp>
      <p:sp>
        <p:nvSpPr>
          <p:cNvPr id="21" name="TextBox 20">
            <a:extLst>
              <a:ext uri="{FF2B5EF4-FFF2-40B4-BE49-F238E27FC236}">
                <a16:creationId xmlns:a16="http://schemas.microsoft.com/office/drawing/2014/main" id="{309B8EFD-0275-CA3C-3530-CBB533950A99}"/>
              </a:ext>
            </a:extLst>
          </p:cNvPr>
          <p:cNvSpPr txBox="1"/>
          <p:nvPr/>
        </p:nvSpPr>
        <p:spPr>
          <a:xfrm>
            <a:off x="4504632" y="4953298"/>
            <a:ext cx="2073447" cy="258532"/>
          </a:xfrm>
          <a:prstGeom prst="rect">
            <a:avLst/>
          </a:prstGeom>
          <a:noFill/>
        </p:spPr>
        <p:txBody>
          <a:bodyPr wrap="square">
            <a:spAutoFit/>
          </a:bodyPr>
          <a:lstStyle/>
          <a:p>
            <a:pPr marL="228600" indent="-228600" algn="just">
              <a:lnSpc>
                <a:spcPct val="90000"/>
              </a:lnSpc>
              <a:buAutoNum type="arabicPeriod"/>
            </a:pPr>
            <a:r>
              <a:rPr lang="en-AU" sz="1200" b="1" dirty="0"/>
              <a:t>Automated program</a:t>
            </a:r>
          </a:p>
        </p:txBody>
      </p:sp>
      <p:sp>
        <p:nvSpPr>
          <p:cNvPr id="27" name="TextBox 26">
            <a:extLst>
              <a:ext uri="{FF2B5EF4-FFF2-40B4-BE49-F238E27FC236}">
                <a16:creationId xmlns:a16="http://schemas.microsoft.com/office/drawing/2014/main" id="{8316D23A-739D-F4BF-7697-442DE14A6497}"/>
              </a:ext>
            </a:extLst>
          </p:cNvPr>
          <p:cNvSpPr txBox="1"/>
          <p:nvPr/>
        </p:nvSpPr>
        <p:spPr>
          <a:xfrm>
            <a:off x="8562686" y="2764214"/>
            <a:ext cx="3444450" cy="415498"/>
          </a:xfrm>
          <a:prstGeom prst="rect">
            <a:avLst/>
          </a:prstGeom>
          <a:noFill/>
        </p:spPr>
        <p:txBody>
          <a:bodyPr wrap="square" rtlCol="0">
            <a:spAutoFit/>
          </a:bodyPr>
          <a:lstStyle/>
          <a:p>
            <a:pPr algn="just"/>
            <a:r>
              <a:rPr lang="en-AU" sz="1050" b="1" dirty="0"/>
              <a:t>3. Replaced Fourier Transform (FT) smoothing with </a:t>
            </a:r>
            <a:r>
              <a:rPr lang="en-AU" sz="1050" b="1" dirty="0" err="1"/>
              <a:t>Savitzky</a:t>
            </a:r>
            <a:r>
              <a:rPr lang="en-AU" sz="1050" b="1" dirty="0"/>
              <a:t>-Golay (SG) filtering </a:t>
            </a:r>
          </a:p>
        </p:txBody>
      </p:sp>
      <p:pic>
        <p:nvPicPr>
          <p:cNvPr id="36" name="Picture 35">
            <a:extLst>
              <a:ext uri="{FF2B5EF4-FFF2-40B4-BE49-F238E27FC236}">
                <a16:creationId xmlns:a16="http://schemas.microsoft.com/office/drawing/2014/main" id="{92F47467-3E77-A9AF-BA1F-6CB8FB83A53A}"/>
              </a:ext>
            </a:extLst>
          </p:cNvPr>
          <p:cNvPicPr>
            <a:picLocks noChangeAspect="1"/>
          </p:cNvPicPr>
          <p:nvPr/>
        </p:nvPicPr>
        <p:blipFill>
          <a:blip r:embed="rId7"/>
          <a:stretch>
            <a:fillRect/>
          </a:stretch>
        </p:blipFill>
        <p:spPr>
          <a:xfrm>
            <a:off x="8604248" y="3209859"/>
            <a:ext cx="1034707" cy="685107"/>
          </a:xfrm>
          <a:prstGeom prst="rect">
            <a:avLst/>
          </a:prstGeom>
        </p:spPr>
      </p:pic>
      <p:pic>
        <p:nvPicPr>
          <p:cNvPr id="37" name="Picture 36">
            <a:extLst>
              <a:ext uri="{FF2B5EF4-FFF2-40B4-BE49-F238E27FC236}">
                <a16:creationId xmlns:a16="http://schemas.microsoft.com/office/drawing/2014/main" id="{9168F0A3-623D-5571-6C4C-4DA8011747D1}"/>
              </a:ext>
            </a:extLst>
          </p:cNvPr>
          <p:cNvPicPr>
            <a:picLocks noChangeAspect="1"/>
          </p:cNvPicPr>
          <p:nvPr/>
        </p:nvPicPr>
        <p:blipFill>
          <a:blip r:embed="rId8"/>
          <a:stretch>
            <a:fillRect/>
          </a:stretch>
        </p:blipFill>
        <p:spPr>
          <a:xfrm>
            <a:off x="9653936" y="3206321"/>
            <a:ext cx="1029361" cy="681569"/>
          </a:xfrm>
          <a:prstGeom prst="rect">
            <a:avLst/>
          </a:prstGeom>
        </p:spPr>
      </p:pic>
      <p:sp>
        <p:nvSpPr>
          <p:cNvPr id="38" name="Rectangle 37">
            <a:extLst>
              <a:ext uri="{FF2B5EF4-FFF2-40B4-BE49-F238E27FC236}">
                <a16:creationId xmlns:a16="http://schemas.microsoft.com/office/drawing/2014/main" id="{EE5F8902-432C-E0C0-73CC-7A4D5D50DF11}"/>
              </a:ext>
            </a:extLst>
          </p:cNvPr>
          <p:cNvSpPr/>
          <p:nvPr/>
        </p:nvSpPr>
        <p:spPr>
          <a:xfrm>
            <a:off x="8551532" y="1414636"/>
            <a:ext cx="3507196" cy="2681067"/>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TextBox 54">
            <a:extLst>
              <a:ext uri="{FF2B5EF4-FFF2-40B4-BE49-F238E27FC236}">
                <a16:creationId xmlns:a16="http://schemas.microsoft.com/office/drawing/2014/main" id="{3D77716F-FD4B-0418-A8BB-3045A401D9B3}"/>
              </a:ext>
            </a:extLst>
          </p:cNvPr>
          <p:cNvSpPr txBox="1"/>
          <p:nvPr/>
        </p:nvSpPr>
        <p:spPr>
          <a:xfrm>
            <a:off x="-51957" y="1672953"/>
            <a:ext cx="2489915" cy="261610"/>
          </a:xfrm>
          <a:prstGeom prst="rect">
            <a:avLst/>
          </a:prstGeom>
          <a:noFill/>
          <a:ln>
            <a:noFill/>
          </a:ln>
        </p:spPr>
        <p:txBody>
          <a:bodyPr wrap="square" rtlCol="0">
            <a:spAutoFit/>
          </a:bodyPr>
          <a:lstStyle/>
          <a:p>
            <a:pPr algn="ctr"/>
            <a:r>
              <a:rPr lang="en-SG" sz="1100" b="1" dirty="0">
                <a:latin typeface="Arial" panose="020B0604020202020204" pitchFamily="34" charset="0"/>
              </a:rPr>
              <a:t>3D Advanced Culture Systems</a:t>
            </a:r>
            <a:endParaRPr lang="en-SG" sz="1050" b="1" i="1" u="none" strike="noStrike" dirty="0">
              <a:effectLst/>
              <a:latin typeface="Arial" panose="020B0604020202020204" pitchFamily="34" charset="0"/>
            </a:endParaRPr>
          </a:p>
        </p:txBody>
      </p:sp>
      <p:pic>
        <p:nvPicPr>
          <p:cNvPr id="56" name="Picture 55">
            <a:extLst>
              <a:ext uri="{FF2B5EF4-FFF2-40B4-BE49-F238E27FC236}">
                <a16:creationId xmlns:a16="http://schemas.microsoft.com/office/drawing/2014/main" id="{97995A42-5705-8F54-2B23-D99E492AA5C2}"/>
              </a:ext>
            </a:extLst>
          </p:cNvPr>
          <p:cNvPicPr>
            <a:picLocks noChangeAspect="1"/>
          </p:cNvPicPr>
          <p:nvPr/>
        </p:nvPicPr>
        <p:blipFill>
          <a:blip r:embed="rId9"/>
          <a:stretch>
            <a:fillRect/>
          </a:stretch>
        </p:blipFill>
        <p:spPr>
          <a:xfrm>
            <a:off x="106546" y="1948490"/>
            <a:ext cx="1012245" cy="1110384"/>
          </a:xfrm>
          <a:prstGeom prst="rect">
            <a:avLst/>
          </a:prstGeom>
        </p:spPr>
      </p:pic>
      <p:pic>
        <p:nvPicPr>
          <p:cNvPr id="57" name="Picture 56">
            <a:extLst>
              <a:ext uri="{FF2B5EF4-FFF2-40B4-BE49-F238E27FC236}">
                <a16:creationId xmlns:a16="http://schemas.microsoft.com/office/drawing/2014/main" id="{1D3CBA6F-398A-CF3F-A659-E39CC7FA12E2}"/>
              </a:ext>
            </a:extLst>
          </p:cNvPr>
          <p:cNvPicPr>
            <a:picLocks noChangeAspect="1"/>
          </p:cNvPicPr>
          <p:nvPr/>
        </p:nvPicPr>
        <p:blipFill>
          <a:blip r:embed="rId10"/>
          <a:stretch>
            <a:fillRect/>
          </a:stretch>
        </p:blipFill>
        <p:spPr>
          <a:xfrm>
            <a:off x="1183688" y="1944752"/>
            <a:ext cx="1386214" cy="1100738"/>
          </a:xfrm>
          <a:prstGeom prst="rect">
            <a:avLst/>
          </a:prstGeom>
        </p:spPr>
      </p:pic>
      <p:sp>
        <p:nvSpPr>
          <p:cNvPr id="59" name="TextBox 58">
            <a:extLst>
              <a:ext uri="{FF2B5EF4-FFF2-40B4-BE49-F238E27FC236}">
                <a16:creationId xmlns:a16="http://schemas.microsoft.com/office/drawing/2014/main" id="{C9FB4123-49A0-52C3-157D-7AEC8B454358}"/>
              </a:ext>
            </a:extLst>
          </p:cNvPr>
          <p:cNvSpPr txBox="1"/>
          <p:nvPr/>
        </p:nvSpPr>
        <p:spPr>
          <a:xfrm>
            <a:off x="60561" y="3028018"/>
            <a:ext cx="4344887" cy="430887"/>
          </a:xfrm>
          <a:prstGeom prst="rect">
            <a:avLst/>
          </a:prstGeom>
          <a:noFill/>
        </p:spPr>
        <p:txBody>
          <a:bodyPr wrap="square">
            <a:spAutoFit/>
          </a:bodyPr>
          <a:lstStyle/>
          <a:p>
            <a:pPr algn="just"/>
            <a:r>
              <a:rPr lang="en-US" sz="1100" dirty="0">
                <a:sym typeface="Wingdings" panose="05000000000000000000" pitchFamily="2" charset="2"/>
              </a:rPr>
              <a:t></a:t>
            </a:r>
            <a:r>
              <a:rPr lang="en-US" sz="1100" dirty="0"/>
              <a:t> It is required to have </a:t>
            </a:r>
            <a:r>
              <a:rPr lang="en-US" sz="1100" b="1" dirty="0"/>
              <a:t>non-invasive</a:t>
            </a:r>
            <a:r>
              <a:rPr lang="en-US" sz="1100" dirty="0"/>
              <a:t> and </a:t>
            </a:r>
            <a:r>
              <a:rPr lang="en-US" sz="1100" b="1" dirty="0"/>
              <a:t>continuous</a:t>
            </a:r>
            <a:r>
              <a:rPr lang="en-US" sz="1100" dirty="0"/>
              <a:t> tracking systems for cell viability and function.</a:t>
            </a:r>
            <a:endParaRPr lang="en-AU" sz="1100" dirty="0"/>
          </a:p>
        </p:txBody>
      </p:sp>
      <p:sp>
        <p:nvSpPr>
          <p:cNvPr id="60" name="TextBox 59">
            <a:extLst>
              <a:ext uri="{FF2B5EF4-FFF2-40B4-BE49-F238E27FC236}">
                <a16:creationId xmlns:a16="http://schemas.microsoft.com/office/drawing/2014/main" id="{57243DDF-E770-3429-3079-DF4DAF6081AD}"/>
              </a:ext>
            </a:extLst>
          </p:cNvPr>
          <p:cNvSpPr txBox="1"/>
          <p:nvPr/>
        </p:nvSpPr>
        <p:spPr>
          <a:xfrm>
            <a:off x="62605" y="3415003"/>
            <a:ext cx="4342843" cy="600164"/>
          </a:xfrm>
          <a:prstGeom prst="rect">
            <a:avLst/>
          </a:prstGeom>
          <a:noFill/>
        </p:spPr>
        <p:txBody>
          <a:bodyPr wrap="square">
            <a:spAutoFit/>
          </a:bodyPr>
          <a:lstStyle/>
          <a:p>
            <a:pPr algn="just"/>
            <a:r>
              <a:rPr lang="en-US" sz="1100" dirty="0">
                <a:sym typeface="Wingdings" panose="05000000000000000000" pitchFamily="2" charset="2"/>
              </a:rPr>
              <a:t></a:t>
            </a:r>
            <a:r>
              <a:rPr lang="en-US" sz="1100" dirty="0"/>
              <a:t> Electrochemical Aptamer-based sensors can </a:t>
            </a:r>
            <a:r>
              <a:rPr lang="en-US" sz="1100" b="1" dirty="0"/>
              <a:t>reversibly capture and release the target</a:t>
            </a:r>
            <a:r>
              <a:rPr lang="en-US" sz="1100" dirty="0"/>
              <a:t> in response to applied potential and frequency.</a:t>
            </a:r>
            <a:endParaRPr lang="en-AU" sz="1100" dirty="0"/>
          </a:p>
        </p:txBody>
      </p:sp>
      <p:sp>
        <p:nvSpPr>
          <p:cNvPr id="63" name="TextBox 62">
            <a:extLst>
              <a:ext uri="{FF2B5EF4-FFF2-40B4-BE49-F238E27FC236}">
                <a16:creationId xmlns:a16="http://schemas.microsoft.com/office/drawing/2014/main" id="{13550CD1-52B8-2E92-20A3-20A644F055FA}"/>
              </a:ext>
            </a:extLst>
          </p:cNvPr>
          <p:cNvSpPr txBox="1"/>
          <p:nvPr/>
        </p:nvSpPr>
        <p:spPr>
          <a:xfrm>
            <a:off x="-18213" y="5882275"/>
            <a:ext cx="3141659" cy="261610"/>
          </a:xfrm>
          <a:prstGeom prst="rect">
            <a:avLst/>
          </a:prstGeom>
          <a:noFill/>
        </p:spPr>
        <p:txBody>
          <a:bodyPr wrap="square">
            <a:spAutoFit/>
          </a:bodyPr>
          <a:lstStyle/>
          <a:p>
            <a:pPr algn="just"/>
            <a:r>
              <a:rPr lang="en-US" sz="1100" dirty="0">
                <a:sym typeface="Wingdings" panose="05000000000000000000" pitchFamily="2" charset="2"/>
              </a:rPr>
              <a:t></a:t>
            </a:r>
            <a:r>
              <a:rPr lang="en-US" sz="1100" dirty="0"/>
              <a:t> Current data processing is </a:t>
            </a:r>
            <a:r>
              <a:rPr lang="en-US" sz="1100" b="1" dirty="0"/>
              <a:t>entirely manual</a:t>
            </a:r>
            <a:endParaRPr lang="en-AU" sz="1100" b="1" dirty="0"/>
          </a:p>
        </p:txBody>
      </p:sp>
      <p:sp>
        <p:nvSpPr>
          <p:cNvPr id="1024" name="TextBox 1023">
            <a:extLst>
              <a:ext uri="{FF2B5EF4-FFF2-40B4-BE49-F238E27FC236}">
                <a16:creationId xmlns:a16="http://schemas.microsoft.com/office/drawing/2014/main" id="{BA3FFCE1-93AD-A36B-C078-265698DA0029}"/>
              </a:ext>
            </a:extLst>
          </p:cNvPr>
          <p:cNvSpPr txBox="1"/>
          <p:nvPr/>
        </p:nvSpPr>
        <p:spPr>
          <a:xfrm>
            <a:off x="-18213" y="6316325"/>
            <a:ext cx="4528685" cy="430887"/>
          </a:xfrm>
          <a:prstGeom prst="rect">
            <a:avLst/>
          </a:prstGeom>
          <a:noFill/>
        </p:spPr>
        <p:txBody>
          <a:bodyPr wrap="square">
            <a:spAutoFit/>
          </a:bodyPr>
          <a:lstStyle/>
          <a:p>
            <a:pPr algn="just"/>
            <a:r>
              <a:rPr lang="en-US" sz="1100" dirty="0">
                <a:sym typeface="Wingdings" panose="05000000000000000000" pitchFamily="2" charset="2"/>
              </a:rPr>
              <a:t> Current built-in smoothing algorithm (Fourier Transform function) is </a:t>
            </a:r>
            <a:r>
              <a:rPr lang="en-US" sz="1100" b="1" dirty="0">
                <a:sym typeface="Wingdings" panose="05000000000000000000" pitchFamily="2" charset="2"/>
              </a:rPr>
              <a:t>un</a:t>
            </a:r>
            <a:r>
              <a:rPr lang="en-US" sz="1100" b="1" dirty="0"/>
              <a:t>reliable</a:t>
            </a:r>
            <a:r>
              <a:rPr lang="en-US" sz="1100" dirty="0"/>
              <a:t> in more complex samples.</a:t>
            </a:r>
            <a:endParaRPr lang="en-AU" sz="1100" b="1" dirty="0"/>
          </a:p>
        </p:txBody>
      </p:sp>
      <p:sp>
        <p:nvSpPr>
          <p:cNvPr id="1025" name="TextBox 1024">
            <a:extLst>
              <a:ext uri="{FF2B5EF4-FFF2-40B4-BE49-F238E27FC236}">
                <a16:creationId xmlns:a16="http://schemas.microsoft.com/office/drawing/2014/main" id="{492E133E-A63C-B548-A7C2-F51BB9EB38B9}"/>
              </a:ext>
            </a:extLst>
          </p:cNvPr>
          <p:cNvSpPr txBox="1"/>
          <p:nvPr/>
        </p:nvSpPr>
        <p:spPr>
          <a:xfrm>
            <a:off x="-10394" y="6111152"/>
            <a:ext cx="4393962" cy="261610"/>
          </a:xfrm>
          <a:prstGeom prst="rect">
            <a:avLst/>
          </a:prstGeom>
          <a:noFill/>
        </p:spPr>
        <p:txBody>
          <a:bodyPr wrap="square">
            <a:spAutoFit/>
          </a:bodyPr>
          <a:lstStyle/>
          <a:p>
            <a:pPr algn="just"/>
            <a:r>
              <a:rPr lang="en-US" sz="1100" dirty="0">
                <a:sym typeface="Wingdings" panose="05000000000000000000" pitchFamily="2" charset="2"/>
              </a:rPr>
              <a:t></a:t>
            </a:r>
            <a:r>
              <a:rPr lang="en-US" sz="1100" dirty="0"/>
              <a:t> Faulty data determination requires manual observation</a:t>
            </a:r>
            <a:endParaRPr lang="en-AU" sz="1100" b="1" dirty="0"/>
          </a:p>
        </p:txBody>
      </p:sp>
      <p:sp>
        <p:nvSpPr>
          <p:cNvPr id="1028" name="Rectangle 1027">
            <a:extLst>
              <a:ext uri="{FF2B5EF4-FFF2-40B4-BE49-F238E27FC236}">
                <a16:creationId xmlns:a16="http://schemas.microsoft.com/office/drawing/2014/main" id="{290B4C4E-A9E1-5D8F-05C9-A1687D919232}"/>
              </a:ext>
            </a:extLst>
          </p:cNvPr>
          <p:cNvSpPr/>
          <p:nvPr/>
        </p:nvSpPr>
        <p:spPr>
          <a:xfrm>
            <a:off x="4503899" y="2730103"/>
            <a:ext cx="4000539" cy="1805178"/>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9" name="TextBox 1028">
            <a:extLst>
              <a:ext uri="{FF2B5EF4-FFF2-40B4-BE49-F238E27FC236}">
                <a16:creationId xmlns:a16="http://schemas.microsoft.com/office/drawing/2014/main" id="{4C97DA04-0138-CA14-1C93-938288959E9E}"/>
              </a:ext>
            </a:extLst>
          </p:cNvPr>
          <p:cNvSpPr txBox="1"/>
          <p:nvPr/>
        </p:nvSpPr>
        <p:spPr>
          <a:xfrm>
            <a:off x="4515038" y="2739671"/>
            <a:ext cx="2269041" cy="307777"/>
          </a:xfrm>
          <a:prstGeom prst="rect">
            <a:avLst/>
          </a:prstGeom>
          <a:noFill/>
          <a:ln>
            <a:noFill/>
          </a:ln>
        </p:spPr>
        <p:txBody>
          <a:bodyPr wrap="square" rtlCol="0">
            <a:spAutoFit/>
          </a:bodyPr>
          <a:lstStyle/>
          <a:p>
            <a:pPr algn="l"/>
            <a:r>
              <a:rPr lang="en-SG" sz="1400" b="1" dirty="0">
                <a:latin typeface="Arial" panose="020B0604020202020204" pitchFamily="34" charset="0"/>
              </a:rPr>
              <a:t>Research methodology</a:t>
            </a:r>
          </a:p>
        </p:txBody>
      </p:sp>
      <p:sp>
        <p:nvSpPr>
          <p:cNvPr id="1032" name="TextBox 1031">
            <a:extLst>
              <a:ext uri="{FF2B5EF4-FFF2-40B4-BE49-F238E27FC236}">
                <a16:creationId xmlns:a16="http://schemas.microsoft.com/office/drawing/2014/main" id="{3D6DD5CE-537F-3E0B-F14C-F92EB0D261B3}"/>
              </a:ext>
            </a:extLst>
          </p:cNvPr>
          <p:cNvSpPr txBox="1"/>
          <p:nvPr/>
        </p:nvSpPr>
        <p:spPr>
          <a:xfrm>
            <a:off x="4500363" y="4073577"/>
            <a:ext cx="4006922" cy="430887"/>
          </a:xfrm>
          <a:prstGeom prst="rect">
            <a:avLst/>
          </a:prstGeom>
          <a:noFill/>
        </p:spPr>
        <p:txBody>
          <a:bodyPr wrap="square">
            <a:spAutoFit/>
          </a:bodyPr>
          <a:lstStyle/>
          <a:p>
            <a:pPr algn="just"/>
            <a:r>
              <a:rPr lang="en-US" sz="1050" dirty="0">
                <a:sym typeface="Wingdings" panose="05000000000000000000" pitchFamily="2" charset="2"/>
              </a:rPr>
              <a:t></a:t>
            </a:r>
            <a:r>
              <a:rPr lang="en-US" sz="1050" dirty="0"/>
              <a:t> Readout from developed Python program will be compared with manual data generated from various types of samples.</a:t>
            </a:r>
            <a:endParaRPr lang="en-AU" sz="1050" b="1" dirty="0"/>
          </a:p>
        </p:txBody>
      </p:sp>
      <p:pic>
        <p:nvPicPr>
          <p:cNvPr id="1035" name="Picture 1034" descr="A close up of a logo&#10;&#10;AI-generated content may be incorrect.">
            <a:extLst>
              <a:ext uri="{FF2B5EF4-FFF2-40B4-BE49-F238E27FC236}">
                <a16:creationId xmlns:a16="http://schemas.microsoft.com/office/drawing/2014/main" id="{8FF8D8E3-BC07-CEDC-D062-03350549AD49}"/>
              </a:ext>
            </a:extLst>
          </p:cNvPr>
          <p:cNvPicPr>
            <a:picLocks noChangeAspect="1"/>
          </p:cNvPicPr>
          <p:nvPr/>
        </p:nvPicPr>
        <p:blipFill>
          <a:blip r:embed="rId11">
            <a:extLst>
              <a:ext uri="{28A0092B-C50C-407E-A947-70E740481C1C}">
                <a14:useLocalDpi xmlns:a14="http://schemas.microsoft.com/office/drawing/2010/main" val="0"/>
              </a:ext>
            </a:extLst>
          </a:blip>
          <a:srcRect l="53015"/>
          <a:stretch/>
        </p:blipFill>
        <p:spPr>
          <a:xfrm>
            <a:off x="8886372" y="6062769"/>
            <a:ext cx="1315412" cy="649861"/>
          </a:xfrm>
          <a:prstGeom prst="rect">
            <a:avLst/>
          </a:prstGeom>
        </p:spPr>
      </p:pic>
      <p:pic>
        <p:nvPicPr>
          <p:cNvPr id="1037" name="Picture 1036" descr="A close up of a blue screen&#10;&#10;AI-generated content may be incorrect.">
            <a:extLst>
              <a:ext uri="{FF2B5EF4-FFF2-40B4-BE49-F238E27FC236}">
                <a16:creationId xmlns:a16="http://schemas.microsoft.com/office/drawing/2014/main" id="{E4726192-2D9F-0E7F-3A60-000785CB029A}"/>
              </a:ext>
            </a:extLst>
          </p:cNvPr>
          <p:cNvPicPr>
            <a:picLocks noChangeAspect="1"/>
          </p:cNvPicPr>
          <p:nvPr/>
        </p:nvPicPr>
        <p:blipFill>
          <a:blip r:embed="rId12">
            <a:extLst>
              <a:ext uri="{28A0092B-C50C-407E-A947-70E740481C1C}">
                <a14:useLocalDpi xmlns:a14="http://schemas.microsoft.com/office/drawing/2010/main" val="0"/>
              </a:ext>
            </a:extLst>
          </a:blip>
          <a:srcRect l="2069" t="28686" r="75803" b="27740"/>
          <a:stretch/>
        </p:blipFill>
        <p:spPr>
          <a:xfrm>
            <a:off x="10401592" y="6166313"/>
            <a:ext cx="1158395" cy="453924"/>
          </a:xfrm>
          <a:prstGeom prst="rect">
            <a:avLst/>
          </a:prstGeom>
        </p:spPr>
      </p:pic>
      <p:sp>
        <p:nvSpPr>
          <p:cNvPr id="1038" name="TextBox 1037">
            <a:extLst>
              <a:ext uri="{FF2B5EF4-FFF2-40B4-BE49-F238E27FC236}">
                <a16:creationId xmlns:a16="http://schemas.microsoft.com/office/drawing/2014/main" id="{0FD54C1D-8131-1746-0C42-FEEFF535183E}"/>
              </a:ext>
            </a:extLst>
          </p:cNvPr>
          <p:cNvSpPr txBox="1"/>
          <p:nvPr/>
        </p:nvSpPr>
        <p:spPr>
          <a:xfrm>
            <a:off x="4494790" y="2984259"/>
            <a:ext cx="4006922" cy="430887"/>
          </a:xfrm>
          <a:prstGeom prst="rect">
            <a:avLst/>
          </a:prstGeom>
          <a:noFill/>
        </p:spPr>
        <p:txBody>
          <a:bodyPr wrap="square">
            <a:spAutoFit/>
          </a:bodyPr>
          <a:lstStyle/>
          <a:p>
            <a:pPr algn="just"/>
            <a:r>
              <a:rPr lang="en-US" sz="1050" dirty="0">
                <a:sym typeface="Wingdings" panose="05000000000000000000" pitchFamily="2" charset="2"/>
              </a:rPr>
              <a:t></a:t>
            </a:r>
            <a:r>
              <a:rPr lang="en-US" sz="1050" dirty="0"/>
              <a:t> Automated data processing program is coded with Python programming.</a:t>
            </a:r>
            <a:endParaRPr lang="en-AU" sz="1050" b="1" dirty="0"/>
          </a:p>
        </p:txBody>
      </p:sp>
      <p:sp>
        <p:nvSpPr>
          <p:cNvPr id="11" name="Arrow: Right 10">
            <a:extLst>
              <a:ext uri="{FF2B5EF4-FFF2-40B4-BE49-F238E27FC236}">
                <a16:creationId xmlns:a16="http://schemas.microsoft.com/office/drawing/2014/main" id="{D3E9F487-A3AA-D7F4-B911-1DF94FCEB1B4}"/>
              </a:ext>
            </a:extLst>
          </p:cNvPr>
          <p:cNvSpPr/>
          <p:nvPr/>
        </p:nvSpPr>
        <p:spPr>
          <a:xfrm rot="7425636">
            <a:off x="2105177" y="5300486"/>
            <a:ext cx="241910" cy="1757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descr="A green square with a white x on it&#10;&#10;AI-generated content may be incorrect.">
            <a:extLst>
              <a:ext uri="{FF2B5EF4-FFF2-40B4-BE49-F238E27FC236}">
                <a16:creationId xmlns:a16="http://schemas.microsoft.com/office/drawing/2014/main" id="{0704F890-DA7C-DE6C-B146-C9556DC8DC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1710" y="4805459"/>
            <a:ext cx="414790" cy="379948"/>
          </a:xfrm>
          <a:prstGeom prst="rect">
            <a:avLst/>
          </a:prstGeom>
        </p:spPr>
      </p:pic>
      <p:pic>
        <p:nvPicPr>
          <p:cNvPr id="19" name="Graphic 18" descr="Calculator outline">
            <a:extLst>
              <a:ext uri="{FF2B5EF4-FFF2-40B4-BE49-F238E27FC236}">
                <a16:creationId xmlns:a16="http://schemas.microsoft.com/office/drawing/2014/main" id="{45709A47-F80D-C567-1798-430E2E1388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9090" y="4710675"/>
            <a:ext cx="394226" cy="394226"/>
          </a:xfrm>
          <a:prstGeom prst="rect">
            <a:avLst/>
          </a:prstGeom>
        </p:spPr>
      </p:pic>
      <p:pic>
        <p:nvPicPr>
          <p:cNvPr id="20" name="Picture 4">
            <a:extLst>
              <a:ext uri="{FF2B5EF4-FFF2-40B4-BE49-F238E27FC236}">
                <a16:creationId xmlns:a16="http://schemas.microsoft.com/office/drawing/2014/main" id="{5C85E2B5-15B1-2748-5F8F-1E2293063D45}"/>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49125"/>
          <a:stretch/>
        </p:blipFill>
        <p:spPr bwMode="auto">
          <a:xfrm>
            <a:off x="1262617" y="5300045"/>
            <a:ext cx="811054" cy="64640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BC1D0231-D614-3F93-906D-8FA3F5F1F9FA}"/>
              </a:ext>
            </a:extLst>
          </p:cNvPr>
          <p:cNvPicPr>
            <a:picLocks noChangeAspect="1"/>
          </p:cNvPicPr>
          <p:nvPr/>
        </p:nvPicPr>
        <p:blipFill>
          <a:blip r:embed="rId17"/>
          <a:stretch>
            <a:fillRect/>
          </a:stretch>
        </p:blipFill>
        <p:spPr>
          <a:xfrm>
            <a:off x="380982" y="5323907"/>
            <a:ext cx="724342" cy="490875"/>
          </a:xfrm>
          <a:prstGeom prst="rect">
            <a:avLst/>
          </a:prstGeom>
        </p:spPr>
      </p:pic>
      <p:sp>
        <p:nvSpPr>
          <p:cNvPr id="26" name="Arrow: Right 25">
            <a:extLst>
              <a:ext uri="{FF2B5EF4-FFF2-40B4-BE49-F238E27FC236}">
                <a16:creationId xmlns:a16="http://schemas.microsoft.com/office/drawing/2014/main" id="{1A40E8B7-6A2C-B4F2-8B31-463C01CBDFF2}"/>
              </a:ext>
            </a:extLst>
          </p:cNvPr>
          <p:cNvSpPr/>
          <p:nvPr/>
        </p:nvSpPr>
        <p:spPr>
          <a:xfrm>
            <a:off x="855066" y="4813639"/>
            <a:ext cx="241910" cy="1757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78D9D896-3FE8-BA95-EC98-0B9EC539CC27}"/>
              </a:ext>
            </a:extLst>
          </p:cNvPr>
          <p:cNvSpPr/>
          <p:nvPr/>
        </p:nvSpPr>
        <p:spPr>
          <a:xfrm>
            <a:off x="1624270" y="4813638"/>
            <a:ext cx="241910" cy="1757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Graphic 28" descr="Open folder outline">
            <a:extLst>
              <a:ext uri="{FF2B5EF4-FFF2-40B4-BE49-F238E27FC236}">
                <a16:creationId xmlns:a16="http://schemas.microsoft.com/office/drawing/2014/main" id="{07801180-F0B9-DE81-91E2-9365586AED1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2933" y="4686031"/>
            <a:ext cx="443150" cy="443150"/>
          </a:xfrm>
          <a:prstGeom prst="rect">
            <a:avLst/>
          </a:prstGeom>
        </p:spPr>
      </p:pic>
      <p:sp>
        <p:nvSpPr>
          <p:cNvPr id="30" name="TextBox 29">
            <a:extLst>
              <a:ext uri="{FF2B5EF4-FFF2-40B4-BE49-F238E27FC236}">
                <a16:creationId xmlns:a16="http://schemas.microsoft.com/office/drawing/2014/main" id="{F08EF35E-C9E1-F762-88BB-49B42E263EB0}"/>
              </a:ext>
            </a:extLst>
          </p:cNvPr>
          <p:cNvSpPr txBox="1"/>
          <p:nvPr/>
        </p:nvSpPr>
        <p:spPr>
          <a:xfrm>
            <a:off x="313126" y="4434620"/>
            <a:ext cx="451757" cy="369332"/>
          </a:xfrm>
          <a:prstGeom prst="rect">
            <a:avLst/>
          </a:prstGeom>
          <a:noFill/>
        </p:spPr>
        <p:txBody>
          <a:bodyPr wrap="square" rtlCol="0">
            <a:spAutoFit/>
          </a:bodyPr>
          <a:lstStyle/>
          <a:p>
            <a:pPr algn="ctr"/>
            <a:r>
              <a:rPr lang="en-AU" sz="900" dirty="0"/>
              <a:t>Data files</a:t>
            </a:r>
          </a:p>
        </p:txBody>
      </p:sp>
      <p:sp>
        <p:nvSpPr>
          <p:cNvPr id="32" name="TextBox 31">
            <a:extLst>
              <a:ext uri="{FF2B5EF4-FFF2-40B4-BE49-F238E27FC236}">
                <a16:creationId xmlns:a16="http://schemas.microsoft.com/office/drawing/2014/main" id="{BB426172-D280-5EF2-80E8-86399DA2B5AF}"/>
              </a:ext>
            </a:extLst>
          </p:cNvPr>
          <p:cNvSpPr txBox="1"/>
          <p:nvPr/>
        </p:nvSpPr>
        <p:spPr>
          <a:xfrm>
            <a:off x="938310" y="4484686"/>
            <a:ext cx="815178" cy="230832"/>
          </a:xfrm>
          <a:prstGeom prst="rect">
            <a:avLst/>
          </a:prstGeom>
          <a:noFill/>
        </p:spPr>
        <p:txBody>
          <a:bodyPr wrap="square" rtlCol="0">
            <a:spAutoFit/>
          </a:bodyPr>
          <a:lstStyle/>
          <a:p>
            <a:pPr algn="ctr"/>
            <a:r>
              <a:rPr lang="en-AU" sz="900" dirty="0"/>
              <a:t>Calculation</a:t>
            </a:r>
            <a:endParaRPr lang="en-AU" sz="1000" dirty="0"/>
          </a:p>
        </p:txBody>
      </p:sp>
      <p:sp>
        <p:nvSpPr>
          <p:cNvPr id="33" name="TextBox 32">
            <a:extLst>
              <a:ext uri="{FF2B5EF4-FFF2-40B4-BE49-F238E27FC236}">
                <a16:creationId xmlns:a16="http://schemas.microsoft.com/office/drawing/2014/main" id="{ACAC3074-6C42-E733-CBAC-40718A6F8D63}"/>
              </a:ext>
            </a:extLst>
          </p:cNvPr>
          <p:cNvSpPr txBox="1"/>
          <p:nvPr/>
        </p:nvSpPr>
        <p:spPr>
          <a:xfrm>
            <a:off x="1930077" y="4441159"/>
            <a:ext cx="768614" cy="369332"/>
          </a:xfrm>
          <a:prstGeom prst="rect">
            <a:avLst/>
          </a:prstGeom>
          <a:noFill/>
        </p:spPr>
        <p:txBody>
          <a:bodyPr wrap="square" rtlCol="0">
            <a:spAutoFit/>
          </a:bodyPr>
          <a:lstStyle/>
          <a:p>
            <a:pPr algn="ctr"/>
            <a:r>
              <a:rPr lang="en-AU" sz="900" dirty="0"/>
              <a:t>Compiled in Excel</a:t>
            </a:r>
          </a:p>
        </p:txBody>
      </p:sp>
      <p:sp>
        <p:nvSpPr>
          <p:cNvPr id="34" name="TextBox 33">
            <a:extLst>
              <a:ext uri="{FF2B5EF4-FFF2-40B4-BE49-F238E27FC236}">
                <a16:creationId xmlns:a16="http://schemas.microsoft.com/office/drawing/2014/main" id="{DBE6A51B-EB44-91E9-550F-E6005BF298FE}"/>
              </a:ext>
            </a:extLst>
          </p:cNvPr>
          <p:cNvSpPr txBox="1"/>
          <p:nvPr/>
        </p:nvSpPr>
        <p:spPr>
          <a:xfrm>
            <a:off x="1141860" y="5114846"/>
            <a:ext cx="980013" cy="215444"/>
          </a:xfrm>
          <a:prstGeom prst="rect">
            <a:avLst/>
          </a:prstGeom>
          <a:noFill/>
        </p:spPr>
        <p:txBody>
          <a:bodyPr wrap="square" rtlCol="0">
            <a:spAutoFit/>
          </a:bodyPr>
          <a:lstStyle/>
          <a:p>
            <a:r>
              <a:rPr lang="en-AU" sz="800" dirty="0">
                <a:solidFill>
                  <a:srgbClr val="FF0000"/>
                </a:solidFill>
              </a:rPr>
              <a:t>Calibration curve</a:t>
            </a:r>
          </a:p>
        </p:txBody>
      </p:sp>
      <p:sp>
        <p:nvSpPr>
          <p:cNvPr id="35" name="TextBox 34">
            <a:extLst>
              <a:ext uri="{FF2B5EF4-FFF2-40B4-BE49-F238E27FC236}">
                <a16:creationId xmlns:a16="http://schemas.microsoft.com/office/drawing/2014/main" id="{ADDDFD83-0A38-3BCC-3534-FC0DE69B0E4C}"/>
              </a:ext>
            </a:extLst>
          </p:cNvPr>
          <p:cNvSpPr txBox="1"/>
          <p:nvPr/>
        </p:nvSpPr>
        <p:spPr>
          <a:xfrm>
            <a:off x="233367" y="5101004"/>
            <a:ext cx="1099309" cy="218759"/>
          </a:xfrm>
          <a:prstGeom prst="rect">
            <a:avLst/>
          </a:prstGeom>
          <a:noFill/>
        </p:spPr>
        <p:txBody>
          <a:bodyPr wrap="square" rtlCol="0">
            <a:spAutoFit/>
          </a:bodyPr>
          <a:lstStyle/>
          <a:p>
            <a:r>
              <a:rPr lang="en-AU" sz="800" dirty="0">
                <a:solidFill>
                  <a:schemeClr val="accent1"/>
                </a:solidFill>
              </a:rPr>
              <a:t>Degradation curve</a:t>
            </a:r>
          </a:p>
        </p:txBody>
      </p:sp>
      <p:sp>
        <p:nvSpPr>
          <p:cNvPr id="41" name="TextBox 40">
            <a:extLst>
              <a:ext uri="{FF2B5EF4-FFF2-40B4-BE49-F238E27FC236}">
                <a16:creationId xmlns:a16="http://schemas.microsoft.com/office/drawing/2014/main" id="{FD5DFD45-21F1-48AD-E4E3-76B61707F1EE}"/>
              </a:ext>
            </a:extLst>
          </p:cNvPr>
          <p:cNvSpPr txBox="1"/>
          <p:nvPr/>
        </p:nvSpPr>
        <p:spPr>
          <a:xfrm>
            <a:off x="309421" y="4251238"/>
            <a:ext cx="1951395" cy="246221"/>
          </a:xfrm>
          <a:prstGeom prst="rect">
            <a:avLst/>
          </a:prstGeom>
          <a:noFill/>
        </p:spPr>
        <p:txBody>
          <a:bodyPr wrap="square" rtlCol="0">
            <a:spAutoFit/>
          </a:bodyPr>
          <a:lstStyle/>
          <a:p>
            <a:r>
              <a:rPr lang="en-AU" sz="1000" b="1" u="sng" dirty="0"/>
              <a:t>Previous manual procedures</a:t>
            </a:r>
          </a:p>
        </p:txBody>
      </p:sp>
      <p:pic>
        <p:nvPicPr>
          <p:cNvPr id="45" name="Picture 44">
            <a:extLst>
              <a:ext uri="{FF2B5EF4-FFF2-40B4-BE49-F238E27FC236}">
                <a16:creationId xmlns:a16="http://schemas.microsoft.com/office/drawing/2014/main" id="{D968BDFA-C1A7-E278-0C42-8BC30F65F72D}"/>
              </a:ext>
            </a:extLst>
          </p:cNvPr>
          <p:cNvPicPr>
            <a:picLocks noChangeAspect="1"/>
          </p:cNvPicPr>
          <p:nvPr/>
        </p:nvPicPr>
        <p:blipFill>
          <a:blip r:embed="rId20"/>
          <a:stretch>
            <a:fillRect/>
          </a:stretch>
        </p:blipFill>
        <p:spPr>
          <a:xfrm>
            <a:off x="3001165" y="5274267"/>
            <a:ext cx="1099331" cy="794112"/>
          </a:xfrm>
          <a:prstGeom prst="rect">
            <a:avLst/>
          </a:prstGeom>
        </p:spPr>
      </p:pic>
      <p:sp>
        <p:nvSpPr>
          <p:cNvPr id="51" name="TextBox 50">
            <a:extLst>
              <a:ext uri="{FF2B5EF4-FFF2-40B4-BE49-F238E27FC236}">
                <a16:creationId xmlns:a16="http://schemas.microsoft.com/office/drawing/2014/main" id="{694B59ED-2F83-41C5-ED96-642E0961C447}"/>
              </a:ext>
            </a:extLst>
          </p:cNvPr>
          <p:cNvSpPr txBox="1"/>
          <p:nvPr/>
        </p:nvSpPr>
        <p:spPr>
          <a:xfrm>
            <a:off x="2899058" y="4178257"/>
            <a:ext cx="1450246" cy="230832"/>
          </a:xfrm>
          <a:prstGeom prst="rect">
            <a:avLst/>
          </a:prstGeom>
          <a:noFill/>
        </p:spPr>
        <p:txBody>
          <a:bodyPr wrap="square" rtlCol="0">
            <a:spAutoFit/>
          </a:bodyPr>
          <a:lstStyle/>
          <a:p>
            <a:pPr algn="ctr"/>
            <a:r>
              <a:rPr lang="en-AU" sz="900" dirty="0"/>
              <a:t>Controlled samples data</a:t>
            </a:r>
          </a:p>
        </p:txBody>
      </p:sp>
      <p:sp>
        <p:nvSpPr>
          <p:cNvPr id="53" name="TextBox 52">
            <a:extLst>
              <a:ext uri="{FF2B5EF4-FFF2-40B4-BE49-F238E27FC236}">
                <a16:creationId xmlns:a16="http://schemas.microsoft.com/office/drawing/2014/main" id="{83FA6E33-AD13-2CEE-A159-017792F8C573}"/>
              </a:ext>
            </a:extLst>
          </p:cNvPr>
          <p:cNvSpPr txBox="1"/>
          <p:nvPr/>
        </p:nvSpPr>
        <p:spPr>
          <a:xfrm>
            <a:off x="2905956" y="5077734"/>
            <a:ext cx="1477612" cy="230832"/>
          </a:xfrm>
          <a:prstGeom prst="rect">
            <a:avLst/>
          </a:prstGeom>
          <a:noFill/>
        </p:spPr>
        <p:txBody>
          <a:bodyPr wrap="square" rtlCol="0">
            <a:spAutoFit/>
          </a:bodyPr>
          <a:lstStyle/>
          <a:p>
            <a:pPr algn="ctr"/>
            <a:r>
              <a:rPr lang="en-AU" sz="900" dirty="0"/>
              <a:t>In-medium samples data</a:t>
            </a:r>
          </a:p>
        </p:txBody>
      </p:sp>
      <p:pic>
        <p:nvPicPr>
          <p:cNvPr id="2050" name="Picture 2" descr="numpy · PyPI">
            <a:extLst>
              <a:ext uri="{FF2B5EF4-FFF2-40B4-BE49-F238E27FC236}">
                <a16:creationId xmlns:a16="http://schemas.microsoft.com/office/drawing/2014/main" id="{9734D6D5-D2B7-2872-8A35-880C52D815D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64486" y="3682340"/>
            <a:ext cx="703108" cy="3148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roduction to SciPy - DEV Community">
            <a:extLst>
              <a:ext uri="{FF2B5EF4-FFF2-40B4-BE49-F238E27FC236}">
                <a16:creationId xmlns:a16="http://schemas.microsoft.com/office/drawing/2014/main" id="{A21764C3-BC55-5DD8-76E9-66CA5785C1E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67056" y="3310283"/>
            <a:ext cx="721490" cy="4058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tplotlib - Python Library - Studyopedia">
            <a:extLst>
              <a:ext uri="{FF2B5EF4-FFF2-40B4-BE49-F238E27FC236}">
                <a16:creationId xmlns:a16="http://schemas.microsoft.com/office/drawing/2014/main" id="{4B0A021E-6EC2-4511-E44A-C300FF6907A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58925" y="3243339"/>
            <a:ext cx="920138" cy="51050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customtkinter from TomSchimansky ...">
            <a:extLst>
              <a:ext uri="{FF2B5EF4-FFF2-40B4-BE49-F238E27FC236}">
                <a16:creationId xmlns:a16="http://schemas.microsoft.com/office/drawing/2014/main" id="{E14A349E-7947-B271-5360-11668E2D541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4363" t="10352" r="16366"/>
          <a:stretch/>
        </p:blipFill>
        <p:spPr bwMode="auto">
          <a:xfrm>
            <a:off x="7246853" y="3664747"/>
            <a:ext cx="1084242" cy="3500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ndas (software) - Wikipedia">
            <a:extLst>
              <a:ext uri="{FF2B5EF4-FFF2-40B4-BE49-F238E27FC236}">
                <a16:creationId xmlns:a16="http://schemas.microsoft.com/office/drawing/2014/main" id="{C73F5D5D-44F8-13A1-335D-DCEED2621B9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71860" y="3698110"/>
            <a:ext cx="842341" cy="34123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030">
            <a:extLst>
              <a:ext uri="{FF2B5EF4-FFF2-40B4-BE49-F238E27FC236}">
                <a16:creationId xmlns:a16="http://schemas.microsoft.com/office/drawing/2014/main" id="{85C1A4C3-A9FA-C152-5879-CB0B5AA046F9}"/>
              </a:ext>
            </a:extLst>
          </p:cNvPr>
          <p:cNvPicPr>
            <a:picLocks noChangeAspect="1"/>
          </p:cNvPicPr>
          <p:nvPr/>
        </p:nvPicPr>
        <p:blipFill>
          <a:blip r:embed="rId26"/>
          <a:stretch>
            <a:fillRect/>
          </a:stretch>
        </p:blipFill>
        <p:spPr>
          <a:xfrm>
            <a:off x="4550601" y="5572658"/>
            <a:ext cx="2001836" cy="1060615"/>
          </a:xfrm>
          <a:prstGeom prst="rect">
            <a:avLst/>
          </a:prstGeom>
        </p:spPr>
      </p:pic>
      <p:pic>
        <p:nvPicPr>
          <p:cNvPr id="1034" name="Picture 1033">
            <a:extLst>
              <a:ext uri="{FF2B5EF4-FFF2-40B4-BE49-F238E27FC236}">
                <a16:creationId xmlns:a16="http://schemas.microsoft.com/office/drawing/2014/main" id="{C45FFCC3-A15A-4F08-3A2A-DB79F6AEEF8A}"/>
              </a:ext>
            </a:extLst>
          </p:cNvPr>
          <p:cNvPicPr>
            <a:picLocks noChangeAspect="1"/>
          </p:cNvPicPr>
          <p:nvPr/>
        </p:nvPicPr>
        <p:blipFill>
          <a:blip r:embed="rId27"/>
          <a:stretch>
            <a:fillRect/>
          </a:stretch>
        </p:blipFill>
        <p:spPr>
          <a:xfrm>
            <a:off x="6614635" y="5565708"/>
            <a:ext cx="1805052" cy="1067566"/>
          </a:xfrm>
          <a:prstGeom prst="rect">
            <a:avLst/>
          </a:prstGeom>
        </p:spPr>
      </p:pic>
      <p:sp>
        <p:nvSpPr>
          <p:cNvPr id="1036" name="TextBox 1035">
            <a:extLst>
              <a:ext uri="{FF2B5EF4-FFF2-40B4-BE49-F238E27FC236}">
                <a16:creationId xmlns:a16="http://schemas.microsoft.com/office/drawing/2014/main" id="{5CE7277B-9B23-64C5-AAF6-CFF429A5DBDE}"/>
              </a:ext>
            </a:extLst>
          </p:cNvPr>
          <p:cNvSpPr txBox="1"/>
          <p:nvPr/>
        </p:nvSpPr>
        <p:spPr>
          <a:xfrm>
            <a:off x="4845857" y="5242673"/>
            <a:ext cx="1450246" cy="230832"/>
          </a:xfrm>
          <a:prstGeom prst="rect">
            <a:avLst/>
          </a:prstGeom>
          <a:noFill/>
        </p:spPr>
        <p:txBody>
          <a:bodyPr wrap="square" rtlCol="0">
            <a:spAutoFit/>
          </a:bodyPr>
          <a:lstStyle/>
          <a:p>
            <a:pPr algn="ctr"/>
            <a:r>
              <a:rPr lang="en-AU" sz="900" dirty="0"/>
              <a:t>Preselection window</a:t>
            </a:r>
          </a:p>
        </p:txBody>
      </p:sp>
      <p:sp>
        <p:nvSpPr>
          <p:cNvPr id="1039" name="TextBox 1038">
            <a:extLst>
              <a:ext uri="{FF2B5EF4-FFF2-40B4-BE49-F238E27FC236}">
                <a16:creationId xmlns:a16="http://schemas.microsoft.com/office/drawing/2014/main" id="{7313781D-3039-F975-3578-EBA1A57B8F1C}"/>
              </a:ext>
            </a:extLst>
          </p:cNvPr>
          <p:cNvSpPr txBox="1"/>
          <p:nvPr/>
        </p:nvSpPr>
        <p:spPr>
          <a:xfrm>
            <a:off x="6812189" y="5242672"/>
            <a:ext cx="1450246" cy="230832"/>
          </a:xfrm>
          <a:prstGeom prst="rect">
            <a:avLst/>
          </a:prstGeom>
          <a:noFill/>
        </p:spPr>
        <p:txBody>
          <a:bodyPr wrap="square" rtlCol="0">
            <a:spAutoFit/>
          </a:bodyPr>
          <a:lstStyle/>
          <a:p>
            <a:pPr algn="ctr"/>
            <a:r>
              <a:rPr lang="en-AU" sz="900" dirty="0"/>
              <a:t>Calculation window</a:t>
            </a:r>
          </a:p>
        </p:txBody>
      </p:sp>
      <p:pic>
        <p:nvPicPr>
          <p:cNvPr id="1041" name="Picture 1040">
            <a:extLst>
              <a:ext uri="{FF2B5EF4-FFF2-40B4-BE49-F238E27FC236}">
                <a16:creationId xmlns:a16="http://schemas.microsoft.com/office/drawing/2014/main" id="{968EC717-4BCD-BEEF-79F7-29800CE023AB}"/>
              </a:ext>
            </a:extLst>
          </p:cNvPr>
          <p:cNvPicPr>
            <a:picLocks noChangeAspect="1"/>
          </p:cNvPicPr>
          <p:nvPr/>
        </p:nvPicPr>
        <p:blipFill>
          <a:blip r:embed="rId28"/>
          <a:stretch>
            <a:fillRect/>
          </a:stretch>
        </p:blipFill>
        <p:spPr>
          <a:xfrm>
            <a:off x="10735963" y="3014328"/>
            <a:ext cx="1231550" cy="1069788"/>
          </a:xfrm>
          <a:prstGeom prst="rect">
            <a:avLst/>
          </a:prstGeom>
        </p:spPr>
      </p:pic>
    </p:spTree>
    <p:extLst>
      <p:ext uri="{BB962C8B-B14F-4D97-AF65-F5344CB8AC3E}">
        <p14:creationId xmlns:p14="http://schemas.microsoft.com/office/powerpoint/2010/main" val="350444134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8169EC-882D-6D7E-ABA5-83D81FE99360}"/>
              </a:ext>
            </a:extLst>
          </p:cNvPr>
          <p:cNvSpPr txBox="1"/>
          <p:nvPr/>
        </p:nvSpPr>
        <p:spPr>
          <a:xfrm>
            <a:off x="1260763" y="327793"/>
            <a:ext cx="9670472" cy="369332"/>
          </a:xfrm>
          <a:prstGeom prst="rect">
            <a:avLst/>
          </a:prstGeom>
          <a:noFill/>
        </p:spPr>
        <p:txBody>
          <a:bodyPr wrap="square" rtlCol="0">
            <a:spAutoFit/>
          </a:bodyPr>
          <a:lstStyle/>
          <a:p>
            <a:pPr algn="ctr"/>
            <a:r>
              <a:rPr lang="en-AU" b="1" dirty="0">
                <a:solidFill>
                  <a:schemeClr val="bg1"/>
                </a:solidFill>
                <a:cs typeface="Helvetica" panose="020B0604020202020204" pitchFamily="34" charset="0"/>
              </a:rPr>
              <a:t>An Automated Data Processing Program for Electrochemical Aptamer-based Sensors</a:t>
            </a:r>
            <a:endParaRPr lang="en-US" b="1" dirty="0">
              <a:solidFill>
                <a:schemeClr val="bg1"/>
              </a:solidFill>
              <a:cs typeface="Helvetica" panose="020B0604020202020204" pitchFamily="34" charset="0"/>
            </a:endParaRPr>
          </a:p>
        </p:txBody>
      </p:sp>
      <p:pic>
        <p:nvPicPr>
          <p:cNvPr id="52" name="Picture 51">
            <a:extLst>
              <a:ext uri="{FF2B5EF4-FFF2-40B4-BE49-F238E27FC236}">
                <a16:creationId xmlns:a16="http://schemas.microsoft.com/office/drawing/2014/main" id="{2D2E9421-EAE4-CBB9-616D-FFB526C2256B}"/>
              </a:ext>
            </a:extLst>
          </p:cNvPr>
          <p:cNvPicPr>
            <a:picLocks noChangeAspect="1"/>
          </p:cNvPicPr>
          <p:nvPr/>
        </p:nvPicPr>
        <p:blipFill>
          <a:blip r:embed="rId3"/>
          <a:stretch>
            <a:fillRect/>
          </a:stretch>
        </p:blipFill>
        <p:spPr>
          <a:xfrm>
            <a:off x="187593" y="160607"/>
            <a:ext cx="1238870" cy="1073037"/>
          </a:xfrm>
          <a:prstGeom prst="rect">
            <a:avLst/>
          </a:prstGeom>
        </p:spPr>
      </p:pic>
      <p:sp>
        <p:nvSpPr>
          <p:cNvPr id="63" name="TextBox 62">
            <a:extLst>
              <a:ext uri="{FF2B5EF4-FFF2-40B4-BE49-F238E27FC236}">
                <a16:creationId xmlns:a16="http://schemas.microsoft.com/office/drawing/2014/main" id="{8F690CBD-3146-43C5-599A-23A06F3E7E59}"/>
              </a:ext>
            </a:extLst>
          </p:cNvPr>
          <p:cNvSpPr txBox="1"/>
          <p:nvPr/>
        </p:nvSpPr>
        <p:spPr>
          <a:xfrm>
            <a:off x="1260764" y="679646"/>
            <a:ext cx="9670473" cy="338554"/>
          </a:xfrm>
          <a:prstGeom prst="rect">
            <a:avLst/>
          </a:prstGeom>
          <a:noFill/>
        </p:spPr>
        <p:txBody>
          <a:bodyPr wrap="square" rtlCol="0">
            <a:spAutoFit/>
          </a:bodyPr>
          <a:lstStyle/>
          <a:p>
            <a:pPr algn="ctr"/>
            <a:r>
              <a:rPr lang="en-US" sz="1600" dirty="0">
                <a:solidFill>
                  <a:schemeClr val="bg1"/>
                </a:solidFill>
              </a:rPr>
              <a:t>Abstract</a:t>
            </a:r>
            <a:endParaRPr lang="en-US" sz="1400" dirty="0">
              <a:solidFill>
                <a:schemeClr val="bg1"/>
              </a:solidFill>
            </a:endParaRPr>
          </a:p>
        </p:txBody>
      </p:sp>
      <p:sp>
        <p:nvSpPr>
          <p:cNvPr id="4" name="Content Placeholder 2">
            <a:extLst>
              <a:ext uri="{FF2B5EF4-FFF2-40B4-BE49-F238E27FC236}">
                <a16:creationId xmlns:a16="http://schemas.microsoft.com/office/drawing/2014/main" id="{71067539-483C-C719-7DAC-9DC3BDA1750E}"/>
              </a:ext>
            </a:extLst>
          </p:cNvPr>
          <p:cNvSpPr txBox="1">
            <a:spLocks/>
          </p:cNvSpPr>
          <p:nvPr/>
        </p:nvSpPr>
        <p:spPr>
          <a:xfrm>
            <a:off x="0" y="1343024"/>
            <a:ext cx="5627953" cy="5514976"/>
          </a:xfrm>
          <a:prstGeom prst="rect">
            <a:avLst/>
          </a:prstGeom>
        </p:spPr>
        <p:txBody>
          <a:bodyPr vert="horz" lIns="182871" tIns="91435" rIns="182871" bIns="91435" rtlCol="0">
            <a:normAutofit lnSpcReduction="10000"/>
          </a:bodyPr>
          <a:lstStyle>
            <a:lvl1pPr marL="685763" indent="-685763" algn="l" defTabSz="1828700" rtl="0" eaLnBrk="1" latinLnBrk="0" hangingPunct="1">
              <a:spcBef>
                <a:spcPct val="20000"/>
              </a:spcBef>
              <a:buFont typeface="Arial" pitchFamily="34" charset="0"/>
              <a:buChar char="•"/>
              <a:defRPr sz="6400" kern="1200">
                <a:solidFill>
                  <a:schemeClr val="tx1"/>
                </a:solidFill>
                <a:latin typeface="+mn-lt"/>
                <a:ea typeface="+mn-ea"/>
                <a:cs typeface="+mn-cs"/>
              </a:defRPr>
            </a:lvl1pPr>
            <a:lvl2pPr marL="1485819" indent="-571469" algn="l" defTabSz="1828700" rtl="0" eaLnBrk="1" latinLnBrk="0" hangingPunct="1">
              <a:spcBef>
                <a:spcPct val="20000"/>
              </a:spcBef>
              <a:buFont typeface="Arial" pitchFamily="34" charset="0"/>
              <a:buChar char="–"/>
              <a:defRPr sz="5600" kern="1200">
                <a:solidFill>
                  <a:schemeClr val="tx1"/>
                </a:solidFill>
                <a:latin typeface="+mn-lt"/>
                <a:ea typeface="+mn-ea"/>
                <a:cs typeface="+mn-cs"/>
              </a:defRPr>
            </a:lvl2pPr>
            <a:lvl3pPr marL="2285875" indent="-457175" algn="l" defTabSz="1828700" rtl="0" eaLnBrk="1" latinLnBrk="0" hangingPunct="1">
              <a:spcBef>
                <a:spcPct val="20000"/>
              </a:spcBef>
              <a:buFont typeface="Arial" pitchFamily="34" charset="0"/>
              <a:buChar char="•"/>
              <a:defRPr sz="4800" kern="1200">
                <a:solidFill>
                  <a:schemeClr val="tx1"/>
                </a:solidFill>
                <a:latin typeface="+mn-lt"/>
                <a:ea typeface="+mn-ea"/>
                <a:cs typeface="+mn-cs"/>
              </a:defRPr>
            </a:lvl3pPr>
            <a:lvl4pPr marL="3200225"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4pPr>
            <a:lvl5pPr marL="411457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5pPr>
            <a:lvl6pPr marL="502892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327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762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197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indent="0" algn="just">
              <a:spcBef>
                <a:spcPts val="250"/>
              </a:spcBef>
              <a:spcAft>
                <a:spcPts val="400"/>
              </a:spcAft>
              <a:buFont typeface="Arial" pitchFamily="34" charset="0"/>
              <a:buNone/>
            </a:pPr>
            <a:r>
              <a:rPr lang="en-AU" sz="1000" b="1" dirty="0"/>
              <a:t>Background</a:t>
            </a:r>
          </a:p>
          <a:p>
            <a:pPr marL="0" indent="0" algn="just">
              <a:lnSpc>
                <a:spcPct val="107000"/>
              </a:lnSpc>
              <a:spcBef>
                <a:spcPts val="250"/>
              </a:spcBef>
              <a:spcAft>
                <a:spcPts val="400"/>
              </a:spcAft>
              <a:buNone/>
            </a:pPr>
            <a:r>
              <a:rPr lang="en-GB" sz="1000" dirty="0">
                <a:solidFill>
                  <a:srgbClr val="333333"/>
                </a:solidFill>
              </a:rPr>
              <a:t>Electrochemical-Aptamer Based (E-AB) sensors was developed with the aim of providing a non-invasive and continuous method for monitoring tissue models (</a:t>
            </a:r>
            <a:r>
              <a:rPr lang="en-GB" sz="1000" dirty="0" err="1">
                <a:solidFill>
                  <a:srgbClr val="333333"/>
                </a:solidFill>
              </a:rPr>
              <a:t>D.Ducharme</a:t>
            </a:r>
            <a:r>
              <a:rPr lang="en-GB" sz="1000" dirty="0">
                <a:solidFill>
                  <a:srgbClr val="333333"/>
                </a:solidFill>
              </a:rPr>
              <a:t>, 2022). The sensors’ mechanism relies on the aptamers’ ability to recognise targeted molecules and reversibly capture and release the target in response to the applied potential and frequencies (</a:t>
            </a:r>
            <a:r>
              <a:rPr lang="en-GB" sz="1000" dirty="0" err="1">
                <a:solidFill>
                  <a:srgbClr val="333333"/>
                </a:solidFill>
              </a:rPr>
              <a:t>D.Ducharme</a:t>
            </a:r>
            <a:r>
              <a:rPr lang="en-GB" sz="1000" dirty="0">
                <a:solidFill>
                  <a:srgbClr val="333333"/>
                </a:solidFill>
              </a:rPr>
              <a:t>, 2022). </a:t>
            </a:r>
          </a:p>
          <a:p>
            <a:pPr marL="0" indent="0" algn="just">
              <a:lnSpc>
                <a:spcPct val="107000"/>
              </a:lnSpc>
              <a:spcBef>
                <a:spcPts val="250"/>
              </a:spcBef>
              <a:spcAft>
                <a:spcPts val="400"/>
              </a:spcAft>
              <a:buNone/>
            </a:pPr>
            <a:r>
              <a:rPr lang="en-GB" sz="1000" b="1" dirty="0">
                <a:solidFill>
                  <a:srgbClr val="333333"/>
                </a:solidFill>
              </a:rPr>
              <a:t>Research problem</a:t>
            </a:r>
          </a:p>
          <a:p>
            <a:pPr marL="0" indent="0" algn="just">
              <a:spcBef>
                <a:spcPts val="250"/>
              </a:spcBef>
              <a:spcAft>
                <a:spcPts val="400"/>
              </a:spcAft>
              <a:buNone/>
            </a:pPr>
            <a:r>
              <a:rPr lang="en-GB" sz="1000" dirty="0">
                <a:solidFill>
                  <a:srgbClr val="333333"/>
                </a:solidFill>
              </a:rPr>
              <a:t>In this project, the continuous monitoring of the EAB sensors will generate a lot of data and require data processing and analysis. When consulting with the experiment supervisor, three problems were identified in the previous methodology in data processing. The first problem was that the collected data were previously manually analysed, which is labour intensive, and the quality of the data relies on each user. Secondly, faulty data were observed occasionally within a dataset, which can heavily impact the results of the data analysis if went unnoticed. The last identified issue was the noises and interference observed from in-medium samples, and the limitation of the in-built Fourier Transform (FT) function at denoising in-medium data. </a:t>
            </a:r>
          </a:p>
          <a:p>
            <a:pPr marL="0" indent="0" algn="just">
              <a:spcBef>
                <a:spcPts val="250"/>
              </a:spcBef>
              <a:spcAft>
                <a:spcPts val="400"/>
              </a:spcAft>
              <a:buFont typeface="Arial" pitchFamily="34" charset="0"/>
              <a:buNone/>
            </a:pPr>
            <a:r>
              <a:rPr lang="en-AU" sz="1000" b="1" dirty="0"/>
              <a:t>Aim of the study</a:t>
            </a:r>
          </a:p>
          <a:p>
            <a:pPr marL="0" indent="0" algn="just">
              <a:lnSpc>
                <a:spcPct val="107000"/>
              </a:lnSpc>
              <a:spcBef>
                <a:spcPts val="250"/>
              </a:spcBef>
              <a:spcAft>
                <a:spcPts val="400"/>
              </a:spcAft>
              <a:buNone/>
            </a:pPr>
            <a:r>
              <a:rPr lang="en-GB" sz="1000" dirty="0">
                <a:solidFill>
                  <a:srgbClr val="333333"/>
                </a:solidFill>
              </a:rPr>
              <a:t>The aim of this research was to address the identified issues by developing a program to enhance the data processing operation. The first goal is to automate the entire procedures of processing raw data into data visualisation. The second goal is to implement features within the program for easier identification and removal of faulty data. The final goal is to evaluate and replace the current FT function for smoothing the noisy data.</a:t>
            </a:r>
          </a:p>
          <a:p>
            <a:pPr marL="0" indent="0" algn="just">
              <a:lnSpc>
                <a:spcPct val="90000"/>
              </a:lnSpc>
              <a:spcBef>
                <a:spcPts val="250"/>
              </a:spcBef>
              <a:spcAft>
                <a:spcPts val="400"/>
              </a:spcAft>
              <a:buNone/>
            </a:pPr>
            <a:r>
              <a:rPr lang="en-AU" sz="1000" b="1" dirty="0"/>
              <a:t>Methodology</a:t>
            </a:r>
          </a:p>
          <a:p>
            <a:pPr marL="0" indent="0" algn="just">
              <a:lnSpc>
                <a:spcPct val="90000"/>
              </a:lnSpc>
              <a:spcBef>
                <a:spcPts val="250"/>
              </a:spcBef>
              <a:spcAft>
                <a:spcPts val="400"/>
              </a:spcAft>
              <a:buNone/>
            </a:pPr>
            <a:r>
              <a:rPr lang="en-GB" sz="1000" dirty="0"/>
              <a:t>The python program implement functions from multiple open libraries for data processing, calculation and a simple user interface. Beginning with </a:t>
            </a:r>
            <a:r>
              <a:rPr lang="en-GB" sz="1000" dirty="0" err="1"/>
              <a:t>pathlib</a:t>
            </a:r>
            <a:r>
              <a:rPr lang="en-GB" sz="1000" dirty="0"/>
              <a:t>, the program iterates through all Square-Wave Voltammetry (SWV) data in the correct folders. The pandas library was introduced to read each SWV data. Then, the </a:t>
            </a:r>
            <a:r>
              <a:rPr lang="en-GB" sz="1000" dirty="0" err="1"/>
              <a:t>savgol_filter</a:t>
            </a:r>
            <a:r>
              <a:rPr lang="en-GB" sz="1000" dirty="0"/>
              <a:t> from the </a:t>
            </a:r>
            <a:r>
              <a:rPr lang="en-GB" sz="1000" dirty="0" err="1"/>
              <a:t>scipy</a:t>
            </a:r>
            <a:r>
              <a:rPr lang="en-GB" sz="1000" dirty="0"/>
              <a:t> library was used to smooth noisy data and the peak current was calculated with </a:t>
            </a:r>
            <a:r>
              <a:rPr lang="en-GB" sz="1000" dirty="0" err="1"/>
              <a:t>numpy</a:t>
            </a:r>
            <a:r>
              <a:rPr lang="en-GB" sz="1000" dirty="0"/>
              <a:t> arithmetic functions. Further KDM &amp; signal changes calculations </a:t>
            </a:r>
            <a:r>
              <a:rPr lang="en-AU" sz="1000" dirty="0"/>
              <a:t>was also performed within the program. For the visualisation of the curves, the program implements functions from the matplotlib. Finally, the program was refined with a simple user interface with the </a:t>
            </a:r>
            <a:r>
              <a:rPr lang="en-AU" sz="1000" dirty="0" err="1"/>
              <a:t>customtkinter</a:t>
            </a:r>
            <a:r>
              <a:rPr lang="en-AU" sz="1000" dirty="0"/>
              <a:t> library. This allows user to easily perform the automated data analysis with a high level of customisation and handling without in-depth knowledge about the code. In the end, the results from the program was compared to the results from the original method.</a:t>
            </a:r>
          </a:p>
          <a:p>
            <a:pPr marL="0" indent="0" algn="just">
              <a:lnSpc>
                <a:spcPct val="107000"/>
              </a:lnSpc>
              <a:spcAft>
                <a:spcPts val="800"/>
              </a:spcAft>
              <a:buNone/>
            </a:pPr>
            <a:endParaRPr lang="en-GB" sz="1000" dirty="0">
              <a:solidFill>
                <a:srgbClr val="333333"/>
              </a:solidFill>
            </a:endParaRPr>
          </a:p>
          <a:p>
            <a:pPr marL="0" indent="0" algn="just">
              <a:buNone/>
            </a:pPr>
            <a:endParaRPr lang="en-AU" sz="2800" dirty="0"/>
          </a:p>
        </p:txBody>
      </p:sp>
      <p:sp>
        <p:nvSpPr>
          <p:cNvPr id="5" name="Content Placeholder 2">
            <a:extLst>
              <a:ext uri="{FF2B5EF4-FFF2-40B4-BE49-F238E27FC236}">
                <a16:creationId xmlns:a16="http://schemas.microsoft.com/office/drawing/2014/main" id="{1105A023-1C35-3465-8126-3072D30DA567}"/>
              </a:ext>
            </a:extLst>
          </p:cNvPr>
          <p:cNvSpPr txBox="1">
            <a:spLocks/>
          </p:cNvSpPr>
          <p:nvPr/>
        </p:nvSpPr>
        <p:spPr>
          <a:xfrm>
            <a:off x="5727541" y="1343025"/>
            <a:ext cx="6464460" cy="5514976"/>
          </a:xfrm>
          <a:prstGeom prst="rect">
            <a:avLst/>
          </a:prstGeom>
        </p:spPr>
        <p:txBody>
          <a:bodyPr vert="horz" lIns="182871" tIns="91435" rIns="182871" bIns="91435" rtlCol="0">
            <a:normAutofit/>
          </a:bodyPr>
          <a:lstStyle>
            <a:lvl1pPr marL="685763" indent="-685763" algn="l" defTabSz="1828700" rtl="0" eaLnBrk="1" latinLnBrk="0" hangingPunct="1">
              <a:spcBef>
                <a:spcPct val="20000"/>
              </a:spcBef>
              <a:buFont typeface="Arial" pitchFamily="34" charset="0"/>
              <a:buChar char="•"/>
              <a:defRPr sz="6400" kern="1200">
                <a:solidFill>
                  <a:schemeClr val="tx1"/>
                </a:solidFill>
                <a:latin typeface="+mn-lt"/>
                <a:ea typeface="+mn-ea"/>
                <a:cs typeface="+mn-cs"/>
              </a:defRPr>
            </a:lvl1pPr>
            <a:lvl2pPr marL="1485819" indent="-571469" algn="l" defTabSz="1828700" rtl="0" eaLnBrk="1" latinLnBrk="0" hangingPunct="1">
              <a:spcBef>
                <a:spcPct val="20000"/>
              </a:spcBef>
              <a:buFont typeface="Arial" pitchFamily="34" charset="0"/>
              <a:buChar char="–"/>
              <a:defRPr sz="5600" kern="1200">
                <a:solidFill>
                  <a:schemeClr val="tx1"/>
                </a:solidFill>
                <a:latin typeface="+mn-lt"/>
                <a:ea typeface="+mn-ea"/>
                <a:cs typeface="+mn-cs"/>
              </a:defRPr>
            </a:lvl2pPr>
            <a:lvl3pPr marL="2285875" indent="-457175" algn="l" defTabSz="1828700" rtl="0" eaLnBrk="1" latinLnBrk="0" hangingPunct="1">
              <a:spcBef>
                <a:spcPct val="20000"/>
              </a:spcBef>
              <a:buFont typeface="Arial" pitchFamily="34" charset="0"/>
              <a:buChar char="•"/>
              <a:defRPr sz="4800" kern="1200">
                <a:solidFill>
                  <a:schemeClr val="tx1"/>
                </a:solidFill>
                <a:latin typeface="+mn-lt"/>
                <a:ea typeface="+mn-ea"/>
                <a:cs typeface="+mn-cs"/>
              </a:defRPr>
            </a:lvl3pPr>
            <a:lvl4pPr marL="3200225"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4pPr>
            <a:lvl5pPr marL="411457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5pPr>
            <a:lvl6pPr marL="502892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327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762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1974" indent="-457175" algn="l" defTabSz="1828700"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indent="0" algn="just">
              <a:lnSpc>
                <a:spcPct val="90000"/>
              </a:lnSpc>
              <a:spcBef>
                <a:spcPts val="250"/>
              </a:spcBef>
              <a:spcAft>
                <a:spcPts val="500"/>
              </a:spcAft>
              <a:buNone/>
            </a:pPr>
            <a:r>
              <a:rPr lang="en-AU" sz="1000" b="1" dirty="0"/>
              <a:t>Findings</a:t>
            </a:r>
          </a:p>
          <a:p>
            <a:pPr marL="0" indent="0" algn="just">
              <a:lnSpc>
                <a:spcPct val="90000"/>
              </a:lnSpc>
              <a:spcBef>
                <a:spcPts val="250"/>
              </a:spcBef>
              <a:spcAft>
                <a:spcPts val="500"/>
              </a:spcAft>
              <a:buNone/>
            </a:pPr>
            <a:r>
              <a:rPr lang="en-GB" sz="1000" dirty="0"/>
              <a:t>It was deduced that the faulty data were primarily caused by poor connections in the </a:t>
            </a:r>
            <a:r>
              <a:rPr lang="en-GB" sz="1000" dirty="0" err="1"/>
              <a:t>potentiostat</a:t>
            </a:r>
            <a:r>
              <a:rPr lang="en-GB" sz="1000" dirty="0"/>
              <a:t> during data collection.  Since all the faulty current data were significantly smaller than the regular current data (in magnitude of 10s, 100s, sometimes more). Hence the fail-safe protocol is based on implementing a minimum/ threshold current which the user can determine after inspecting the dataset.</a:t>
            </a:r>
          </a:p>
          <a:p>
            <a:pPr marL="0" indent="0" algn="just">
              <a:lnSpc>
                <a:spcPct val="90000"/>
              </a:lnSpc>
              <a:spcBef>
                <a:spcPts val="250"/>
              </a:spcBef>
              <a:spcAft>
                <a:spcPts val="500"/>
              </a:spcAft>
              <a:buNone/>
            </a:pPr>
            <a:r>
              <a:rPr lang="en-GB" sz="1000" dirty="0"/>
              <a:t>In the controlled PBS samples, the noises observed were periodic – assumed to be originated from the electrical instruments itself – and FT function can nicely denoise the data. However, the data in the medium samples displayed more spontaneous interference and current drifts, caused by proteins and blood cells in the complex biological system (K. K. Leung 2021, 3340). FT method was shown limited at denoising in-medium currents without preserving the key features of the drifted base current due to the limited sampling rate of the equipment during data collection. Addressing the needs of denoising whilst preserving the key features of the current, the </a:t>
            </a:r>
            <a:r>
              <a:rPr lang="en-GB" sz="1000" dirty="0" err="1"/>
              <a:t>Savizky</a:t>
            </a:r>
            <a:r>
              <a:rPr lang="en-GB" sz="1000" dirty="0"/>
              <a:t>-Golay (SG) filtering function was tested. Thanks to the locally fitting polynomial method of the SG  filtering function, promising results were reflected in the lower standard deviation compared to the previous FT method (T. </a:t>
            </a:r>
            <a:r>
              <a:rPr lang="en-GB" sz="1000" dirty="0" err="1"/>
              <a:t>Konstantinovsky</a:t>
            </a:r>
            <a:r>
              <a:rPr lang="en-GB" sz="1000" dirty="0"/>
              <a:t>, 2024).</a:t>
            </a:r>
            <a:endParaRPr lang="en-GB" sz="1000" b="1" dirty="0"/>
          </a:p>
          <a:p>
            <a:pPr marL="0" indent="0" algn="just">
              <a:lnSpc>
                <a:spcPct val="90000"/>
              </a:lnSpc>
              <a:spcBef>
                <a:spcPts val="250"/>
              </a:spcBef>
              <a:spcAft>
                <a:spcPts val="500"/>
              </a:spcAft>
              <a:buNone/>
            </a:pPr>
            <a:r>
              <a:rPr lang="en-AU" sz="1000" b="1" dirty="0"/>
              <a:t>Implications</a:t>
            </a:r>
          </a:p>
          <a:p>
            <a:pPr marL="0" indent="0" algn="just">
              <a:lnSpc>
                <a:spcPct val="90000"/>
              </a:lnSpc>
              <a:spcBef>
                <a:spcPts val="250"/>
              </a:spcBef>
              <a:spcAft>
                <a:spcPts val="500"/>
              </a:spcAft>
              <a:buNone/>
            </a:pPr>
            <a:r>
              <a:rPr lang="en-GB" sz="1000" dirty="0"/>
              <a:t>With the help of this automated program, it was foreseen that experiment supervisor can perform more data analyses with a much larger pool of SWV data whilst eliminating a significant amount of labour and time. Faulty data can be identified more quickly, and the filtering function can be more consistent across PBS and in-medium samples. For future improvement of the program, the shifted potential of potential window should be addressed. A customising function for the user to specify the potential window of the SWV data can greatly improve the accuracy of each peak current.</a:t>
            </a:r>
          </a:p>
          <a:p>
            <a:pPr marL="0" indent="0" algn="just">
              <a:lnSpc>
                <a:spcPct val="90000"/>
              </a:lnSpc>
              <a:spcBef>
                <a:spcPts val="0"/>
              </a:spcBef>
              <a:buNone/>
            </a:pPr>
            <a:endParaRPr lang="en-GB" sz="1000" dirty="0"/>
          </a:p>
          <a:p>
            <a:pPr marL="0" indent="0" algn="just">
              <a:lnSpc>
                <a:spcPct val="90000"/>
              </a:lnSpc>
              <a:spcBef>
                <a:spcPts val="0"/>
              </a:spcBef>
              <a:buNone/>
            </a:pPr>
            <a:r>
              <a:rPr lang="en-GB" sz="1000" b="1" dirty="0"/>
              <a:t>References</a:t>
            </a:r>
            <a:r>
              <a:rPr lang="en-GB" sz="1000" dirty="0"/>
              <a:t> </a:t>
            </a:r>
          </a:p>
          <a:p>
            <a:pPr marL="0" indent="0" algn="just">
              <a:lnSpc>
                <a:spcPct val="90000"/>
              </a:lnSpc>
              <a:spcBef>
                <a:spcPts val="0"/>
              </a:spcBef>
              <a:buNone/>
            </a:pPr>
            <a:r>
              <a:rPr lang="en-GB" sz="800" dirty="0">
                <a:solidFill>
                  <a:srgbClr val="3A3A3A"/>
                </a:solidFill>
              </a:rPr>
              <a:t>Dauphin-Ducharme, P., </a:t>
            </a:r>
            <a:r>
              <a:rPr lang="en-GB" sz="800" dirty="0" err="1">
                <a:solidFill>
                  <a:srgbClr val="3A3A3A"/>
                </a:solidFill>
              </a:rPr>
              <a:t>Ploense</a:t>
            </a:r>
            <a:r>
              <a:rPr lang="en-GB" sz="800" dirty="0">
                <a:solidFill>
                  <a:srgbClr val="3A3A3A"/>
                </a:solidFill>
              </a:rPr>
              <a:t>, K.L., Arroyo-</a:t>
            </a:r>
            <a:r>
              <a:rPr lang="en-GB" sz="800" dirty="0" err="1">
                <a:solidFill>
                  <a:srgbClr val="3A3A3A"/>
                </a:solidFill>
              </a:rPr>
              <a:t>Currás</a:t>
            </a:r>
            <a:r>
              <a:rPr lang="en-GB" sz="800" dirty="0">
                <a:solidFill>
                  <a:srgbClr val="3A3A3A"/>
                </a:solidFill>
              </a:rPr>
              <a:t>, N., </a:t>
            </a:r>
            <a:r>
              <a:rPr lang="en-GB" sz="800" dirty="0" err="1">
                <a:solidFill>
                  <a:srgbClr val="3A3A3A"/>
                </a:solidFill>
              </a:rPr>
              <a:t>Kippin</a:t>
            </a:r>
            <a:r>
              <a:rPr lang="en-GB" sz="800" dirty="0">
                <a:solidFill>
                  <a:srgbClr val="3A3A3A"/>
                </a:solidFill>
              </a:rPr>
              <a:t>, T.E. and </a:t>
            </a:r>
            <a:r>
              <a:rPr lang="en-GB" sz="800" dirty="0" err="1">
                <a:solidFill>
                  <a:srgbClr val="3A3A3A"/>
                </a:solidFill>
              </a:rPr>
              <a:t>Plaxco</a:t>
            </a:r>
            <a:r>
              <a:rPr lang="en-GB" sz="800" dirty="0">
                <a:solidFill>
                  <a:srgbClr val="3A3A3A"/>
                </a:solidFill>
              </a:rPr>
              <a:t>, K.W., 2022. Electrochemical aptamer-based sensors: a platform approach to high-frequency molecular monitoring in situ in the living body. Biomedical Engineering Technologies: Volume 1, pp.479-492.</a:t>
            </a:r>
          </a:p>
          <a:p>
            <a:pPr marL="0" indent="0" algn="just">
              <a:lnSpc>
                <a:spcPct val="90000"/>
              </a:lnSpc>
              <a:spcBef>
                <a:spcPts val="0"/>
              </a:spcBef>
              <a:buNone/>
            </a:pPr>
            <a:endParaRPr lang="en-GB" sz="800" dirty="0">
              <a:solidFill>
                <a:srgbClr val="3A3A3A"/>
              </a:solidFill>
            </a:endParaRPr>
          </a:p>
          <a:p>
            <a:pPr marL="0" indent="0" algn="just">
              <a:lnSpc>
                <a:spcPct val="90000"/>
              </a:lnSpc>
              <a:spcBef>
                <a:spcPts val="0"/>
              </a:spcBef>
              <a:buNone/>
            </a:pPr>
            <a:r>
              <a:rPr lang="en-AU" sz="800" b="0" i="0" dirty="0">
                <a:solidFill>
                  <a:srgbClr val="3A3A3A"/>
                </a:solidFill>
                <a:effectLst/>
              </a:rPr>
              <a:t>K. K. Leung, A. M. Downs, G. Ortega, M. </a:t>
            </a:r>
            <a:r>
              <a:rPr lang="en-AU" sz="800" b="0" i="0" dirty="0" err="1">
                <a:solidFill>
                  <a:srgbClr val="3A3A3A"/>
                </a:solidFill>
                <a:effectLst/>
              </a:rPr>
              <a:t>Kurnik</a:t>
            </a:r>
            <a:r>
              <a:rPr lang="en-AU" sz="800" b="0" i="0" dirty="0">
                <a:solidFill>
                  <a:srgbClr val="3A3A3A"/>
                </a:solidFill>
                <a:effectLst/>
              </a:rPr>
              <a:t>, and K. W. </a:t>
            </a:r>
            <a:r>
              <a:rPr lang="en-AU" sz="800" b="0" i="0" dirty="0" err="1">
                <a:solidFill>
                  <a:srgbClr val="3A3A3A"/>
                </a:solidFill>
                <a:effectLst/>
              </a:rPr>
              <a:t>Plaxco</a:t>
            </a:r>
            <a:r>
              <a:rPr lang="en-AU" sz="800" b="0" i="0" dirty="0">
                <a:solidFill>
                  <a:srgbClr val="3A3A3A"/>
                </a:solidFill>
                <a:effectLst/>
              </a:rPr>
              <a:t>, “Elucidating the Mechanisms Underlying the Signal Drift of Electrochemical Aptamer-Based Sensors in Whole Blood,” </a:t>
            </a:r>
            <a:r>
              <a:rPr lang="en-AU" sz="800" b="0" i="1" dirty="0">
                <a:solidFill>
                  <a:srgbClr val="3A3A3A"/>
                </a:solidFill>
                <a:effectLst/>
              </a:rPr>
              <a:t>ACS sensors</a:t>
            </a:r>
            <a:r>
              <a:rPr lang="en-AU" sz="800" b="0" i="0" dirty="0">
                <a:solidFill>
                  <a:srgbClr val="3A3A3A"/>
                </a:solidFill>
                <a:effectLst/>
              </a:rPr>
              <a:t>, vol. 6, no. 9, pp. 3340–3347, 2021, </a:t>
            </a:r>
            <a:r>
              <a:rPr lang="en-AU" sz="800" b="0" i="0" dirty="0" err="1">
                <a:solidFill>
                  <a:srgbClr val="3A3A3A"/>
                </a:solidFill>
                <a:effectLst/>
              </a:rPr>
              <a:t>doi</a:t>
            </a:r>
            <a:r>
              <a:rPr lang="en-AU" sz="800" b="0" i="0" dirty="0">
                <a:solidFill>
                  <a:srgbClr val="3A3A3A"/>
                </a:solidFill>
                <a:effectLst/>
              </a:rPr>
              <a:t>: 10.1021/acssensors.1c01183.</a:t>
            </a:r>
          </a:p>
          <a:p>
            <a:pPr marL="0" indent="0" algn="just">
              <a:lnSpc>
                <a:spcPct val="90000"/>
              </a:lnSpc>
              <a:spcBef>
                <a:spcPts val="0"/>
              </a:spcBef>
              <a:buNone/>
            </a:pPr>
            <a:endParaRPr lang="en-GB" sz="800" dirty="0"/>
          </a:p>
          <a:p>
            <a:pPr marL="0" indent="0">
              <a:lnSpc>
                <a:spcPct val="90000"/>
              </a:lnSpc>
              <a:spcBef>
                <a:spcPts val="0"/>
              </a:spcBef>
              <a:buNone/>
            </a:pPr>
            <a:r>
              <a:rPr lang="en-GB" sz="800" dirty="0">
                <a:solidFill>
                  <a:srgbClr val="3A3A3A"/>
                </a:solidFill>
              </a:rPr>
              <a:t>Thomas </a:t>
            </a:r>
            <a:r>
              <a:rPr lang="en-GB" sz="800" dirty="0" err="1">
                <a:solidFill>
                  <a:srgbClr val="3A3A3A"/>
                </a:solidFill>
              </a:rPr>
              <a:t>Konstantinovsky</a:t>
            </a:r>
            <a:r>
              <a:rPr lang="en-GB" sz="800" dirty="0">
                <a:solidFill>
                  <a:srgbClr val="3A3A3A"/>
                </a:solidFill>
              </a:rPr>
              <a:t>. 2024. ‘Introduction to the </a:t>
            </a:r>
            <a:r>
              <a:rPr lang="en-GB" sz="800" dirty="0" err="1">
                <a:solidFill>
                  <a:srgbClr val="3A3A3A"/>
                </a:solidFill>
              </a:rPr>
              <a:t>Savitzky</a:t>
            </a:r>
            <a:r>
              <a:rPr lang="en-GB" sz="800" dirty="0">
                <a:solidFill>
                  <a:srgbClr val="3A3A3A"/>
                </a:solidFill>
              </a:rPr>
              <a:t>-Golay Filter: A Comprehensive Guide (Using Python)’. https://medium.com/pythoneers/introduction-to-the-savitzky-golay-filter-a-comprehensive-guide-using-python-b2dd07a8e2ce</a:t>
            </a:r>
          </a:p>
          <a:p>
            <a:pPr marL="0" indent="0" algn="just">
              <a:lnSpc>
                <a:spcPct val="90000"/>
              </a:lnSpc>
              <a:spcAft>
                <a:spcPts val="800"/>
              </a:spcAft>
              <a:buNone/>
            </a:pPr>
            <a:endParaRPr lang="en-GB" sz="1800" b="1" dirty="0"/>
          </a:p>
        </p:txBody>
      </p:sp>
    </p:spTree>
    <p:extLst>
      <p:ext uri="{BB962C8B-B14F-4D97-AF65-F5344CB8AC3E}">
        <p14:creationId xmlns:p14="http://schemas.microsoft.com/office/powerpoint/2010/main" val="3710931420"/>
      </p:ext>
    </p:extLst>
  </p:cSld>
  <p:clrMapOvr>
    <a:masterClrMapping/>
  </p:clrMapOvr>
  <p:transition spd="med">
    <p:fade/>
  </p:transition>
</p:sld>
</file>

<file path=ppt/theme/theme1.xml><?xml version="1.0" encoding="utf-8"?>
<a:theme xmlns:a="http://schemas.openxmlformats.org/drawingml/2006/main" name="QUT Theme">
  <a:themeElements>
    <a:clrScheme name="QUT Template">
      <a:dk1>
        <a:srgbClr val="000000"/>
      </a:dk1>
      <a:lt1>
        <a:sysClr val="window" lastClr="FFFFFF"/>
      </a:lt1>
      <a:dk2>
        <a:srgbClr val="00467F"/>
      </a:dk2>
      <a:lt2>
        <a:srgbClr val="E7E6E6"/>
      </a:lt2>
      <a:accent1>
        <a:srgbClr val="0070C0"/>
      </a:accent1>
      <a:accent2>
        <a:srgbClr val="00B0F0"/>
      </a:accent2>
      <a:accent3>
        <a:srgbClr val="F0CA4D"/>
      </a:accent3>
      <a:accent4>
        <a:srgbClr val="E37B40"/>
      </a:accent4>
      <a:accent5>
        <a:srgbClr val="DE5B49"/>
      </a:accent5>
      <a:accent6>
        <a:srgbClr val="00467F"/>
      </a:accent6>
      <a:hlink>
        <a:srgbClr val="00467F"/>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T - PowerPoint Template - UX Review.potx" id="{D6B15108-E6E2-4AAA-9744-58BFFF89786C}" vid="{964841F0-B2D2-4AC3-8137-6F8129DAE5B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f836b87-e3fc-4665-a9ad-da2cef0688c3" xsi:nil="true"/>
    <lcf76f155ced4ddcb4097134ff3c332f xmlns="57ce5909-bbde-4430-a528-d859aa16c602">
      <Terms xmlns="http://schemas.microsoft.com/office/infopath/2007/PartnerControls"/>
    </lcf76f155ced4ddcb4097134ff3c332f>
    <Presentations xmlns="57ce5909-bbde-4430-a528-d859aa16c60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1F92C6AB3FD148A6FE7BE6F9677BDC" ma:contentTypeVersion="19" ma:contentTypeDescription="Create a new document." ma:contentTypeScope="" ma:versionID="a5e767878aa320490df7d58cfc4d478e">
  <xsd:schema xmlns:xsd="http://www.w3.org/2001/XMLSchema" xmlns:xs="http://www.w3.org/2001/XMLSchema" xmlns:p="http://schemas.microsoft.com/office/2006/metadata/properties" xmlns:ns2="57ce5909-bbde-4430-a528-d859aa16c602" xmlns:ns3="bf836b87-e3fc-4665-a9ad-da2cef0688c3" targetNamespace="http://schemas.microsoft.com/office/2006/metadata/properties" ma:root="true" ma:fieldsID="d0bff32dea65eed0ec9d2b907ed775e4" ns2:_="" ns3:_="">
    <xsd:import namespace="57ce5909-bbde-4430-a528-d859aa16c602"/>
    <xsd:import namespace="bf836b87-e3fc-4665-a9ad-da2cef0688c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Presentat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ce5909-bbde-4430-a528-d859aa16c6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2b38a4a9-7397-48a1-b74f-79de11e99f1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Presentations" ma:index="25" nillable="true" ma:displayName="Presentations" ma:format="Dropdown" ma:internalName="Presentations">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836b87-e3fc-4665-a9ad-da2cef0688c3"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135b528d-b645-40c9-a46d-0fa28d8959f1}" ma:internalName="TaxCatchAll" ma:showField="CatchAllData" ma:web="bf836b87-e3fc-4665-a9ad-da2cef0688c3">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9F0A16-D915-4611-A39C-4796DEB1FB56}">
  <ds:schemaRefs>
    <ds:schemaRef ds:uri="http://purl.org/dc/dcmitype/"/>
    <ds:schemaRef ds:uri="http://schemas.microsoft.com/office/2006/documentManagement/types"/>
    <ds:schemaRef ds:uri="http://purl.org/dc/terms/"/>
    <ds:schemaRef ds:uri="http://schemas.openxmlformats.org/package/2006/metadata/core-properties"/>
    <ds:schemaRef ds:uri="http://purl.org/dc/elements/1.1/"/>
    <ds:schemaRef ds:uri="http://www.w3.org/XML/1998/namespace"/>
    <ds:schemaRef ds:uri="http://schemas.microsoft.com/office/infopath/2007/PartnerControls"/>
    <ds:schemaRef ds:uri="07ef76e7-57fb-44c7-add5-4a78842c8a06"/>
    <ds:schemaRef ds:uri="http://schemas.microsoft.com/office/2006/metadata/properties"/>
    <ds:schemaRef ds:uri="1908db2d-fc90-4abb-977a-12965e242430"/>
    <ds:schemaRef ds:uri="17f9a4af-219d-4a69-82df-f53522ab85f4"/>
    <ds:schemaRef ds:uri="http://schemas.microsoft.com/sharepoint/v3"/>
    <ds:schemaRef ds:uri="bf836b87-e3fc-4665-a9ad-da2cef0688c3"/>
    <ds:schemaRef ds:uri="57ce5909-bbde-4430-a528-d859aa16c602"/>
  </ds:schemaRefs>
</ds:datastoreItem>
</file>

<file path=customXml/itemProps2.xml><?xml version="1.0" encoding="utf-8"?>
<ds:datastoreItem xmlns:ds="http://schemas.openxmlformats.org/officeDocument/2006/customXml" ds:itemID="{5D20736A-7DCA-4606-8826-26B1ADA652DA}">
  <ds:schemaRefs>
    <ds:schemaRef ds:uri="http://schemas.microsoft.com/sharepoint/v3/contenttype/forms"/>
  </ds:schemaRefs>
</ds:datastoreItem>
</file>

<file path=customXml/itemProps3.xml><?xml version="1.0" encoding="utf-8"?>
<ds:datastoreItem xmlns:ds="http://schemas.openxmlformats.org/officeDocument/2006/customXml" ds:itemID="{444152FE-4154-4903-97E6-DE82624595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ce5909-bbde-4430-a528-d859aa16c602"/>
    <ds:schemaRef ds:uri="bf836b87-e3fc-4665-a9ad-da2cef0688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QUT - PowerPoint Template</Template>
  <TotalTime>1277</TotalTime>
  <Words>1258</Words>
  <Application>Microsoft Office PowerPoint</Application>
  <PresentationFormat>Widescreen</PresentationFormat>
  <Paragraphs>71</Paragraphs>
  <Slides>2</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vt:i4>
      </vt:variant>
    </vt:vector>
  </HeadingPairs>
  <TitlesOfParts>
    <vt:vector size="11" baseType="lpstr">
      <vt:lpstr>Aptos</vt:lpstr>
      <vt:lpstr>Aptos Display</vt:lpstr>
      <vt:lpstr>Arial</vt:lpstr>
      <vt:lpstr>Arial</vt:lpstr>
      <vt:lpstr>Calibri</vt:lpstr>
      <vt:lpstr>Helvetica</vt:lpstr>
      <vt:lpstr>Wingdings</vt:lpstr>
      <vt:lpstr>QUT Theme</vt:lpstr>
      <vt:lpstr>Custom Design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Ernesto Bello</dc:creator>
  <cp:keywords/>
  <dc:description/>
  <cp:lastModifiedBy>Derek Yeung</cp:lastModifiedBy>
  <cp:revision>31</cp:revision>
  <dcterms:created xsi:type="dcterms:W3CDTF">2022-12-14T23:33:06Z</dcterms:created>
  <dcterms:modified xsi:type="dcterms:W3CDTF">2025-02-12T05:08:20Z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0x010100621F92C6AB3FD148A6FE7BE6F9677BDC</vt:lpwstr>
  </property>
</Properties>
</file>